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notesMasterIdLst>
    <p:notesMasterId r:id="rId36"/>
  </p:notesMasterIdLst>
  <p:sldIdLst>
    <p:sldId id="256" r:id="rId3"/>
    <p:sldId id="291" r:id="rId4"/>
    <p:sldId id="258" r:id="rId5"/>
    <p:sldId id="295" r:id="rId6"/>
    <p:sldId id="260" r:id="rId7"/>
    <p:sldId id="261" r:id="rId8"/>
    <p:sldId id="262" r:id="rId9"/>
    <p:sldId id="297" r:id="rId10"/>
    <p:sldId id="298" r:id="rId11"/>
    <p:sldId id="266" r:id="rId12"/>
    <p:sldId id="267" r:id="rId13"/>
    <p:sldId id="268" r:id="rId14"/>
    <p:sldId id="269" r:id="rId15"/>
    <p:sldId id="270" r:id="rId16"/>
    <p:sldId id="299" r:id="rId17"/>
    <p:sldId id="302" r:id="rId18"/>
    <p:sldId id="300" r:id="rId19"/>
    <p:sldId id="283" r:id="rId20"/>
    <p:sldId id="279" r:id="rId21"/>
    <p:sldId id="301" r:id="rId22"/>
    <p:sldId id="281" r:id="rId23"/>
    <p:sldId id="282" r:id="rId24"/>
    <p:sldId id="296" r:id="rId25"/>
    <p:sldId id="274" r:id="rId26"/>
    <p:sldId id="275" r:id="rId27"/>
    <p:sldId id="276" r:id="rId28"/>
    <p:sldId id="278" r:id="rId29"/>
    <p:sldId id="285" r:id="rId30"/>
    <p:sldId id="286" r:id="rId31"/>
    <p:sldId id="287" r:id="rId32"/>
    <p:sldId id="288" r:id="rId33"/>
    <p:sldId id="289" r:id="rId34"/>
    <p:sldId id="290" r:id="rId35"/>
  </p:sldIdLst>
  <p:sldSz cx="9144000" cy="6858000" type="screen4x3"/>
  <p:notesSz cx="914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1280" y="8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6652AA-5067-483D-A534-DFCD476AB099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CDB4E-485A-4D05-80AE-6AD8D701C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80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>
          <a:extLst>
            <a:ext uri="{FF2B5EF4-FFF2-40B4-BE49-F238E27FC236}">
              <a16:creationId xmlns:a16="http://schemas.microsoft.com/office/drawing/2014/main" id="{FC5AC062-E104-8531-9741-5955DB87C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:notes">
            <a:extLst>
              <a:ext uri="{FF2B5EF4-FFF2-40B4-BE49-F238E27FC236}">
                <a16:creationId xmlns:a16="http://schemas.microsoft.com/office/drawing/2014/main" id="{B673D786-6D60-888C-7DBE-67DE79AC5A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4" name="Google Shape;194;p4:notes">
            <a:extLst>
              <a:ext uri="{FF2B5EF4-FFF2-40B4-BE49-F238E27FC236}">
                <a16:creationId xmlns:a16="http://schemas.microsoft.com/office/drawing/2014/main" id="{2BDE990B-6068-9A5F-F80A-1E8D8B6800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77885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>
          <a:extLst>
            <a:ext uri="{FF2B5EF4-FFF2-40B4-BE49-F238E27FC236}">
              <a16:creationId xmlns:a16="http://schemas.microsoft.com/office/drawing/2014/main" id="{C1F294B9-216A-7207-07BD-DFB8E0EE6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:notes">
            <a:extLst>
              <a:ext uri="{FF2B5EF4-FFF2-40B4-BE49-F238E27FC236}">
                <a16:creationId xmlns:a16="http://schemas.microsoft.com/office/drawing/2014/main" id="{0E392471-A85A-8562-F4DD-EBF0041DF2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4" name="Google Shape;194;p4:notes">
            <a:extLst>
              <a:ext uri="{FF2B5EF4-FFF2-40B4-BE49-F238E27FC236}">
                <a16:creationId xmlns:a16="http://schemas.microsoft.com/office/drawing/2014/main" id="{AF3B7C98-3BC6-D9CA-2667-BE2C66C601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3223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97A01BD0-46A6-E083-A18D-B4E32161D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a1279fcddb_2_0:notes">
            <a:extLst>
              <a:ext uri="{FF2B5EF4-FFF2-40B4-BE49-F238E27FC236}">
                <a16:creationId xmlns:a16="http://schemas.microsoft.com/office/drawing/2014/main" id="{F68D05DF-6C42-C8A7-A3CD-1A80FF4962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a1279fcddb_2_0:notes">
            <a:extLst>
              <a:ext uri="{FF2B5EF4-FFF2-40B4-BE49-F238E27FC236}">
                <a16:creationId xmlns:a16="http://schemas.microsoft.com/office/drawing/2014/main" id="{1746F386-34E4-9A88-E3E2-FCDC28D951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g3a1279fcddb_2_0:notes">
            <a:extLst>
              <a:ext uri="{FF2B5EF4-FFF2-40B4-BE49-F238E27FC236}">
                <a16:creationId xmlns:a16="http://schemas.microsoft.com/office/drawing/2014/main" id="{EF0B6B1F-33BA-5387-7B6B-76DBC6E9FA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15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0492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549895E3-DF4D-C9A3-8B10-376F9F328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a1279fcddb_2_0:notes">
            <a:extLst>
              <a:ext uri="{FF2B5EF4-FFF2-40B4-BE49-F238E27FC236}">
                <a16:creationId xmlns:a16="http://schemas.microsoft.com/office/drawing/2014/main" id="{DBC8D69E-D8A3-0A21-F050-57B7E68DEB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a1279fcddb_2_0:notes">
            <a:extLst>
              <a:ext uri="{FF2B5EF4-FFF2-40B4-BE49-F238E27FC236}">
                <a16:creationId xmlns:a16="http://schemas.microsoft.com/office/drawing/2014/main" id="{4B1DC299-DE11-F32F-B9DE-8D7778CF33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g3a1279fcddb_2_0:notes">
            <a:extLst>
              <a:ext uri="{FF2B5EF4-FFF2-40B4-BE49-F238E27FC236}">
                <a16:creationId xmlns:a16="http://schemas.microsoft.com/office/drawing/2014/main" id="{BBF6B41C-457C-EA79-A824-DEEE478CE77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16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5390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a1279fcddb_0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0" name="Google Shape;320;g3a1279fcddb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4A35290F-74B6-5B5F-1051-F733882F4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a1279fcddb_2_0:notes">
            <a:extLst>
              <a:ext uri="{FF2B5EF4-FFF2-40B4-BE49-F238E27FC236}">
                <a16:creationId xmlns:a16="http://schemas.microsoft.com/office/drawing/2014/main" id="{C4D4F2D8-9E09-2967-535B-3885E9979D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a1279fcddb_2_0:notes">
            <a:extLst>
              <a:ext uri="{FF2B5EF4-FFF2-40B4-BE49-F238E27FC236}">
                <a16:creationId xmlns:a16="http://schemas.microsoft.com/office/drawing/2014/main" id="{17A99FC4-C73F-3E58-664B-8C8990F6A1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g3a1279fcddb_2_0:notes">
            <a:extLst>
              <a:ext uri="{FF2B5EF4-FFF2-40B4-BE49-F238E27FC236}">
                <a16:creationId xmlns:a16="http://schemas.microsoft.com/office/drawing/2014/main" id="{DF259CE9-0481-0D39-E76F-ADCCD069450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20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1474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9"/>
          <p:cNvSpPr txBox="1">
            <a:spLocks noGrp="1"/>
          </p:cNvSpPr>
          <p:nvPr>
            <p:ph type="title"/>
          </p:nvPr>
        </p:nvSpPr>
        <p:spPr>
          <a:xfrm>
            <a:off x="628650" y="1233169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body" idx="1"/>
          </p:nvPr>
        </p:nvSpPr>
        <p:spPr>
          <a:xfrm>
            <a:off x="628650" y="2693670"/>
            <a:ext cx="3886200" cy="3476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body" idx="2"/>
          </p:nvPr>
        </p:nvSpPr>
        <p:spPr>
          <a:xfrm>
            <a:off x="4629150" y="2693670"/>
            <a:ext cx="3886200" cy="3476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19"/>
          <p:cNvSpPr/>
          <p:nvPr/>
        </p:nvSpPr>
        <p:spPr>
          <a:xfrm>
            <a:off x="0" y="-1"/>
            <a:ext cx="9144000" cy="914401"/>
          </a:xfrm>
          <a:prstGeom prst="rect">
            <a:avLst/>
          </a:prstGeom>
          <a:solidFill>
            <a:srgbClr val="69B3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endParaRPr sz="1351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9"/>
          <p:cNvSpPr/>
          <p:nvPr/>
        </p:nvSpPr>
        <p:spPr>
          <a:xfrm>
            <a:off x="0" y="6675120"/>
            <a:ext cx="9144000" cy="18288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endParaRPr sz="1351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" name="Google Shape;50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47355" y="322584"/>
            <a:ext cx="667996" cy="2692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358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/>
          <p:nvPr/>
        </p:nvSpPr>
        <p:spPr>
          <a:xfrm>
            <a:off x="0" y="0"/>
            <a:ext cx="9144000" cy="2743200"/>
          </a:xfrm>
          <a:prstGeom prst="rect">
            <a:avLst/>
          </a:prstGeom>
          <a:solidFill>
            <a:srgbClr val="69B3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endParaRPr sz="1351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Google Shape;17;p15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6236468" y="-171450"/>
            <a:ext cx="3076696" cy="307669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5"/>
          <p:cNvSpPr/>
          <p:nvPr/>
        </p:nvSpPr>
        <p:spPr>
          <a:xfrm>
            <a:off x="0" y="2651760"/>
            <a:ext cx="9144000" cy="9144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endParaRPr sz="1351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" name="Google Shape;1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72150" y="6176068"/>
            <a:ext cx="2743200" cy="2431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459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6"/>
          <p:cNvSpPr/>
          <p:nvPr/>
        </p:nvSpPr>
        <p:spPr>
          <a:xfrm>
            <a:off x="0" y="-1"/>
            <a:ext cx="9144000" cy="914401"/>
          </a:xfrm>
          <a:prstGeom prst="rect">
            <a:avLst/>
          </a:prstGeom>
          <a:solidFill>
            <a:srgbClr val="69B3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endParaRPr sz="1351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6"/>
          <p:cNvSpPr/>
          <p:nvPr/>
        </p:nvSpPr>
        <p:spPr>
          <a:xfrm>
            <a:off x="0" y="6675120"/>
            <a:ext cx="9144000" cy="18288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endParaRPr sz="1351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1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title"/>
          </p:nvPr>
        </p:nvSpPr>
        <p:spPr>
          <a:xfrm>
            <a:off x="628650" y="1233169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body" idx="1"/>
          </p:nvPr>
        </p:nvSpPr>
        <p:spPr>
          <a:xfrm>
            <a:off x="628650" y="2693670"/>
            <a:ext cx="7886700" cy="3476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6" name="Google Shape;26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47355" y="322584"/>
            <a:ext cx="667996" cy="2692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3509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>
            <a:spLocks noGrp="1"/>
          </p:cNvSpPr>
          <p:nvPr>
            <p:ph type="title"/>
          </p:nvPr>
        </p:nvSpPr>
        <p:spPr>
          <a:xfrm>
            <a:off x="629841" y="1233169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>
            <a:spLocks noGrp="1"/>
          </p:cNvSpPr>
          <p:nvPr>
            <p:ph type="pic" idx="2"/>
          </p:nvPr>
        </p:nvSpPr>
        <p:spPr>
          <a:xfrm>
            <a:off x="3887391" y="1233170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0" name="Google Shape;30;p17"/>
          <p:cNvSpPr txBox="1">
            <a:spLocks noGrp="1"/>
          </p:cNvSpPr>
          <p:nvPr>
            <p:ph type="body" idx="1"/>
          </p:nvPr>
        </p:nvSpPr>
        <p:spPr>
          <a:xfrm>
            <a:off x="629841" y="2992293"/>
            <a:ext cx="2949178" cy="3114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1" name="Google Shape;31;p17"/>
          <p:cNvSpPr/>
          <p:nvPr/>
        </p:nvSpPr>
        <p:spPr>
          <a:xfrm>
            <a:off x="0" y="-1"/>
            <a:ext cx="9144000" cy="914401"/>
          </a:xfrm>
          <a:prstGeom prst="rect">
            <a:avLst/>
          </a:prstGeom>
          <a:solidFill>
            <a:srgbClr val="69B3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endParaRPr sz="1351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7"/>
          <p:cNvSpPr/>
          <p:nvPr/>
        </p:nvSpPr>
        <p:spPr>
          <a:xfrm>
            <a:off x="0" y="6675120"/>
            <a:ext cx="9144000" cy="18288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endParaRPr sz="1351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" name="Google Shape;34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47355" y="322584"/>
            <a:ext cx="667996" cy="2692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5639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" name="Google Shape;39;p1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9B3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endParaRPr sz="1351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18"/>
          <p:cNvSpPr/>
          <p:nvPr/>
        </p:nvSpPr>
        <p:spPr>
          <a:xfrm>
            <a:off x="0" y="6675120"/>
            <a:ext cx="9144000" cy="18288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endParaRPr sz="1351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" name="Google Shape;41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47355" y="322584"/>
            <a:ext cx="667996" cy="26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18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-685800" y="-685800"/>
            <a:ext cx="6175094" cy="61750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0509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914400"/>
          </a:xfrm>
          <a:custGeom>
            <a:avLst/>
            <a:gdLst/>
            <a:ahLst/>
            <a:cxnLst/>
            <a:rect l="l" t="t" r="r" b="b"/>
            <a:pathLst>
              <a:path w="9144000" h="914400">
                <a:moveTo>
                  <a:pt x="91440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0" y="914400"/>
                </a:lnTo>
                <a:lnTo>
                  <a:pt x="9144000" y="0"/>
                </a:lnTo>
                <a:close/>
              </a:path>
            </a:pathLst>
          </a:custGeom>
          <a:solidFill>
            <a:srgbClr val="69B3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675119"/>
            <a:ext cx="9144000" cy="182880"/>
          </a:xfrm>
          <a:custGeom>
            <a:avLst/>
            <a:gdLst/>
            <a:ahLst/>
            <a:cxnLst/>
            <a:rect l="l" t="t" r="r" b="b"/>
            <a:pathLst>
              <a:path w="9144000" h="182879">
                <a:moveTo>
                  <a:pt x="9144000" y="0"/>
                </a:moveTo>
                <a:lnTo>
                  <a:pt x="0" y="0"/>
                </a:lnTo>
                <a:lnTo>
                  <a:pt x="0" y="182879"/>
                </a:lnTo>
                <a:lnTo>
                  <a:pt x="9144000" y="182879"/>
                </a:lnTo>
                <a:lnTo>
                  <a:pt x="9144000" y="0"/>
                </a:lnTo>
                <a:close/>
              </a:path>
            </a:pathLst>
          </a:custGeom>
          <a:solidFill>
            <a:srgbClr val="FFC62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47330" y="322592"/>
            <a:ext cx="667512" cy="26922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36523" y="198500"/>
            <a:ext cx="6439433" cy="611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271648" y="1359788"/>
            <a:ext cx="4601209" cy="21259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230234" y="6464680"/>
            <a:ext cx="244475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192365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ad.org/media/stats-skin-cancer?utm_source=chatgpt.com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2905760"/>
            <a:chOff x="0" y="0"/>
            <a:chExt cx="9144000" cy="290576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2651760"/>
            </a:xfrm>
            <a:custGeom>
              <a:avLst/>
              <a:gdLst/>
              <a:ahLst/>
              <a:cxnLst/>
              <a:rect l="l" t="t" r="r" b="b"/>
              <a:pathLst>
                <a:path w="9144000" h="2651760">
                  <a:moveTo>
                    <a:pt x="0" y="2651760"/>
                  </a:moveTo>
                  <a:lnTo>
                    <a:pt x="9144000" y="265176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651760"/>
                  </a:lnTo>
                  <a:close/>
                </a:path>
              </a:pathLst>
            </a:custGeom>
            <a:solidFill>
              <a:srgbClr val="69B3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36461" y="0"/>
              <a:ext cx="2907538" cy="2905252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72150" y="6176060"/>
            <a:ext cx="2743200" cy="24288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94461" y="686181"/>
            <a:ext cx="282829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Project </a:t>
            </a:r>
            <a:r>
              <a:rPr sz="4400" spc="-10" dirty="0"/>
              <a:t>Title</a:t>
            </a:r>
            <a:endParaRPr sz="4400" dirty="0"/>
          </a:p>
        </p:txBody>
      </p:sp>
      <p:sp>
        <p:nvSpPr>
          <p:cNvPr id="7" name="object 7"/>
          <p:cNvSpPr txBox="1"/>
          <p:nvPr/>
        </p:nvSpPr>
        <p:spPr>
          <a:xfrm>
            <a:off x="538073" y="5432856"/>
            <a:ext cx="1830705" cy="13068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67665">
              <a:lnSpc>
                <a:spcPct val="100299"/>
              </a:lnSpc>
              <a:spcBef>
                <a:spcPts val="95"/>
              </a:spcBef>
            </a:pPr>
            <a:r>
              <a:rPr sz="1400" dirty="0">
                <a:latin typeface="Calibri"/>
                <a:cs typeface="Calibri"/>
              </a:rPr>
              <a:t>By: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Binh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Diep, </a:t>
            </a:r>
            <a:r>
              <a:rPr sz="1400" dirty="0">
                <a:latin typeface="Calibri"/>
                <a:cs typeface="Calibri"/>
              </a:rPr>
              <a:t>Rashmi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Thimmaraju </a:t>
            </a:r>
            <a:r>
              <a:rPr sz="1400" dirty="0">
                <a:latin typeface="Calibri"/>
                <a:cs typeface="Calibri"/>
              </a:rPr>
              <a:t>Kartavya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Mandora </a:t>
            </a:r>
            <a:r>
              <a:rPr sz="1400" dirty="0">
                <a:latin typeface="Calibri"/>
                <a:cs typeface="Calibri"/>
              </a:rPr>
              <a:t>Kirtan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Patel</a:t>
            </a:r>
            <a:endParaRPr sz="1400" dirty="0">
              <a:latin typeface="Calibri"/>
              <a:cs typeface="Calibri"/>
            </a:endParaRPr>
          </a:p>
          <a:p>
            <a:pPr marL="12700">
              <a:lnSpc>
                <a:spcPts val="1675"/>
              </a:lnSpc>
            </a:pPr>
            <a:r>
              <a:rPr sz="1400" dirty="0">
                <a:latin typeface="Calibri"/>
                <a:cs typeface="Calibri"/>
              </a:rPr>
              <a:t>Date: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1</a:t>
            </a:r>
            <a:r>
              <a:rPr lang="en-US" sz="1400" spc="-10" dirty="0">
                <a:latin typeface="Calibri"/>
                <a:cs typeface="Calibri"/>
              </a:rPr>
              <a:t>2</a:t>
            </a:r>
            <a:r>
              <a:rPr sz="1400" spc="-10" dirty="0">
                <a:latin typeface="Calibri"/>
                <a:cs typeface="Calibri"/>
              </a:rPr>
              <a:t>/</a:t>
            </a:r>
            <a:r>
              <a:rPr lang="en-US" sz="1400" spc="-10" dirty="0">
                <a:latin typeface="Calibri"/>
                <a:cs typeface="Calibri"/>
              </a:rPr>
              <a:t>12</a:t>
            </a:r>
            <a:r>
              <a:rPr sz="1400" spc="-10" dirty="0">
                <a:latin typeface="Calibri"/>
                <a:cs typeface="Calibri"/>
              </a:rPr>
              <a:t>/2025</a:t>
            </a:r>
            <a:endParaRPr sz="1400" dirty="0">
              <a:latin typeface="Calibri"/>
              <a:cs typeface="Calibri"/>
            </a:endParaRPr>
          </a:p>
          <a:p>
            <a:pPr marL="12700">
              <a:lnSpc>
                <a:spcPts val="1675"/>
              </a:lnSpc>
            </a:pPr>
            <a:r>
              <a:rPr sz="1400" spc="-10" dirty="0">
                <a:latin typeface="Calibri"/>
                <a:cs typeface="Calibri"/>
              </a:rPr>
              <a:t>AI700-001_BK_FALL2025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D02DC1-A565-2E45-B7EF-3D09448AD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73968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Transformer</a:t>
            </a:r>
            <a:r>
              <a:rPr spc="-60" dirty="0"/>
              <a:t> </a:t>
            </a:r>
            <a:r>
              <a:rPr spc="-10" dirty="0"/>
              <a:t>Model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6832" y="1297901"/>
            <a:ext cx="7538466" cy="465061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864609" y="5979667"/>
            <a:ext cx="23749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 MT"/>
                <a:cs typeface="Arial MT"/>
              </a:rPr>
              <a:t>Adebiyi,</a:t>
            </a:r>
            <a:r>
              <a:rPr sz="1000" spc="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A.</a:t>
            </a:r>
            <a:r>
              <a:rPr sz="1000" spc="-3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et.</a:t>
            </a:r>
            <a:r>
              <a:rPr sz="1000" spc="-4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Al.(2024)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i="1" dirty="0">
                <a:latin typeface="Arial"/>
                <a:cs typeface="Arial"/>
              </a:rPr>
              <a:t>Heath</a:t>
            </a:r>
            <a:r>
              <a:rPr sz="1000" i="1" spc="-50" dirty="0">
                <a:latin typeface="Arial"/>
                <a:cs typeface="Arial"/>
              </a:rPr>
              <a:t> </a:t>
            </a:r>
            <a:r>
              <a:rPr sz="1000" i="1" spc="-10" dirty="0">
                <a:latin typeface="Arial"/>
                <a:cs typeface="Arial"/>
              </a:rPr>
              <a:t>Informatics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95"/>
              </a:spcBef>
            </a:pPr>
            <a:r>
              <a:rPr dirty="0"/>
              <a:t>Training</a:t>
            </a:r>
            <a:r>
              <a:rPr spc="-15" dirty="0"/>
              <a:t> </a:t>
            </a:r>
            <a:r>
              <a:rPr dirty="0"/>
              <a:t>Loop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spc="-10" dirty="0"/>
              <a:t>ViT-</a:t>
            </a:r>
            <a:r>
              <a:rPr dirty="0"/>
              <a:t>Based </a:t>
            </a:r>
            <a:r>
              <a:rPr spc="-20" dirty="0"/>
              <a:t>Patch15-</a:t>
            </a:r>
            <a:r>
              <a:rPr spc="-25" dirty="0"/>
              <a:t>224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6890" y="2740850"/>
            <a:ext cx="1032510" cy="462915"/>
          </a:xfrm>
          <a:prstGeom prst="rect">
            <a:avLst/>
          </a:prstGeom>
          <a:solidFill>
            <a:srgbClr val="4471C4"/>
          </a:solidFill>
          <a:ln w="25400">
            <a:solidFill>
              <a:srgbClr val="1C2F52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252729" marR="133985" indent="-11303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Images</a:t>
            </a:r>
            <a:r>
              <a:rPr sz="1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Arial MT"/>
                <a:cs typeface="Arial MT"/>
              </a:rPr>
              <a:t>&amp;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Labels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60779" y="2740850"/>
            <a:ext cx="1032510" cy="462915"/>
          </a:xfrm>
          <a:prstGeom prst="rect">
            <a:avLst/>
          </a:prstGeom>
          <a:solidFill>
            <a:srgbClr val="4471C4"/>
          </a:solidFill>
          <a:ln w="25400">
            <a:solidFill>
              <a:srgbClr val="1C2F52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30810" marR="123189" indent="25146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ViT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(Forward)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51175" y="2740850"/>
            <a:ext cx="1197610" cy="462915"/>
          </a:xfrm>
          <a:prstGeom prst="rect">
            <a:avLst/>
          </a:prstGeom>
          <a:solidFill>
            <a:srgbClr val="4471C4"/>
          </a:solidFill>
          <a:ln w="25400">
            <a:solidFill>
              <a:srgbClr val="1C2F52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438150" marR="127635" indent="-300355">
              <a:lnSpc>
                <a:spcPct val="100000"/>
              </a:lnSpc>
              <a:spcBef>
                <a:spcPts val="350"/>
              </a:spcBef>
            </a:pP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CrossEntropy 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Loss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72000" y="2736024"/>
            <a:ext cx="1032510" cy="462915"/>
          </a:xfrm>
          <a:prstGeom prst="rect">
            <a:avLst/>
          </a:prstGeom>
          <a:solidFill>
            <a:srgbClr val="4471C4"/>
          </a:solidFill>
          <a:ln w="25400">
            <a:solidFill>
              <a:srgbClr val="1C2F52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317500" marR="117475" indent="-192405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Backward 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Pass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99734" y="2736024"/>
            <a:ext cx="1032510" cy="462915"/>
          </a:xfrm>
          <a:prstGeom prst="rect">
            <a:avLst/>
          </a:prstGeom>
          <a:solidFill>
            <a:srgbClr val="4471C4"/>
          </a:solidFill>
          <a:ln w="25400">
            <a:solidFill>
              <a:srgbClr val="1C2F52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34620" marR="126364" indent="635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AdamW Optimizer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29830" y="2742120"/>
            <a:ext cx="1032510" cy="462915"/>
          </a:xfrm>
          <a:prstGeom prst="rect">
            <a:avLst/>
          </a:prstGeom>
          <a:solidFill>
            <a:srgbClr val="4471C4"/>
          </a:solidFill>
          <a:ln w="25400">
            <a:solidFill>
              <a:srgbClr val="1C2F52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350"/>
              </a:spcBef>
            </a:pP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Updated</a:t>
            </a:r>
            <a:endParaRPr sz="12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Parameters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56203" y="3789146"/>
            <a:ext cx="1197610" cy="680720"/>
          </a:xfrm>
          <a:prstGeom prst="rect">
            <a:avLst/>
          </a:prstGeom>
          <a:solidFill>
            <a:srgbClr val="4471C4"/>
          </a:solidFill>
          <a:ln w="25400">
            <a:solidFill>
              <a:srgbClr val="1C2F52"/>
            </a:solidFill>
          </a:ln>
        </p:spPr>
        <p:txBody>
          <a:bodyPr vert="horz" wrap="square" lIns="0" tIns="153035" rIns="0" bIns="0" rtlCol="0">
            <a:spAutoFit/>
          </a:bodyPr>
          <a:lstStyle/>
          <a:p>
            <a:pPr marL="244475" marR="125730" indent="-109855">
              <a:lnSpc>
                <a:spcPct val="100000"/>
              </a:lnSpc>
              <a:spcBef>
                <a:spcPts val="1205"/>
              </a:spcBef>
            </a:pP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Running</a:t>
            </a:r>
            <a:r>
              <a:rPr sz="12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Loss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(train</a:t>
            </a:r>
            <a:r>
              <a:rPr sz="12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loss)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74766" y="1582978"/>
            <a:ext cx="1174115" cy="562610"/>
          </a:xfrm>
          <a:prstGeom prst="rect">
            <a:avLst/>
          </a:prstGeom>
          <a:solidFill>
            <a:srgbClr val="4471C4"/>
          </a:solidFill>
          <a:ln w="25400">
            <a:solidFill>
              <a:srgbClr val="1C2F52"/>
            </a:solidFill>
          </a:ln>
        </p:spPr>
        <p:txBody>
          <a:bodyPr vert="horz" wrap="square" lIns="0" tIns="93980" rIns="0" bIns="0" rtlCol="0">
            <a:spAutoFit/>
          </a:bodyPr>
          <a:lstStyle/>
          <a:p>
            <a:pPr marL="273685" marR="243204" indent="-21590">
              <a:lnSpc>
                <a:spcPct val="100000"/>
              </a:lnSpc>
              <a:spcBef>
                <a:spcPts val="740"/>
              </a:spcBef>
            </a:pP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Validation Accuracy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99032" y="2934080"/>
            <a:ext cx="262255" cy="76200"/>
          </a:xfrm>
          <a:custGeom>
            <a:avLst/>
            <a:gdLst/>
            <a:ahLst/>
            <a:cxnLst/>
            <a:rect l="l" t="t" r="r" b="b"/>
            <a:pathLst>
              <a:path w="262255" h="76200">
                <a:moveTo>
                  <a:pt x="185801" y="0"/>
                </a:moveTo>
                <a:lnTo>
                  <a:pt x="185801" y="76200"/>
                </a:lnTo>
                <a:lnTo>
                  <a:pt x="252602" y="42799"/>
                </a:lnTo>
                <a:lnTo>
                  <a:pt x="198501" y="42799"/>
                </a:lnTo>
                <a:lnTo>
                  <a:pt x="198501" y="33274"/>
                </a:lnTo>
                <a:lnTo>
                  <a:pt x="252349" y="33274"/>
                </a:lnTo>
                <a:lnTo>
                  <a:pt x="185801" y="0"/>
                </a:lnTo>
                <a:close/>
              </a:path>
              <a:path w="262255" h="76200">
                <a:moveTo>
                  <a:pt x="185801" y="33274"/>
                </a:moveTo>
                <a:lnTo>
                  <a:pt x="0" y="33274"/>
                </a:lnTo>
                <a:lnTo>
                  <a:pt x="0" y="42799"/>
                </a:lnTo>
                <a:lnTo>
                  <a:pt x="185801" y="42799"/>
                </a:lnTo>
                <a:lnTo>
                  <a:pt x="185801" y="33274"/>
                </a:lnTo>
                <a:close/>
              </a:path>
              <a:path w="262255" h="76200">
                <a:moveTo>
                  <a:pt x="252349" y="33274"/>
                </a:moveTo>
                <a:lnTo>
                  <a:pt x="198501" y="33274"/>
                </a:lnTo>
                <a:lnTo>
                  <a:pt x="198501" y="42799"/>
                </a:lnTo>
                <a:lnTo>
                  <a:pt x="252602" y="42799"/>
                </a:lnTo>
                <a:lnTo>
                  <a:pt x="262000" y="38100"/>
                </a:lnTo>
                <a:lnTo>
                  <a:pt x="252349" y="33274"/>
                </a:lnTo>
                <a:close/>
              </a:path>
            </a:pathLst>
          </a:custGeom>
          <a:solidFill>
            <a:srgbClr val="3D6D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93035" y="2934080"/>
            <a:ext cx="358140" cy="76200"/>
          </a:xfrm>
          <a:custGeom>
            <a:avLst/>
            <a:gdLst/>
            <a:ahLst/>
            <a:cxnLst/>
            <a:rect l="l" t="t" r="r" b="b"/>
            <a:pathLst>
              <a:path w="358139" h="76200">
                <a:moveTo>
                  <a:pt x="281939" y="0"/>
                </a:moveTo>
                <a:lnTo>
                  <a:pt x="281939" y="76200"/>
                </a:lnTo>
                <a:lnTo>
                  <a:pt x="348741" y="42799"/>
                </a:lnTo>
                <a:lnTo>
                  <a:pt x="294639" y="42799"/>
                </a:lnTo>
                <a:lnTo>
                  <a:pt x="294639" y="33274"/>
                </a:lnTo>
                <a:lnTo>
                  <a:pt x="348488" y="33274"/>
                </a:lnTo>
                <a:lnTo>
                  <a:pt x="281939" y="0"/>
                </a:lnTo>
                <a:close/>
              </a:path>
              <a:path w="358139" h="76200">
                <a:moveTo>
                  <a:pt x="281939" y="33274"/>
                </a:moveTo>
                <a:lnTo>
                  <a:pt x="0" y="33274"/>
                </a:lnTo>
                <a:lnTo>
                  <a:pt x="0" y="42799"/>
                </a:lnTo>
                <a:lnTo>
                  <a:pt x="281939" y="42799"/>
                </a:lnTo>
                <a:lnTo>
                  <a:pt x="281939" y="33274"/>
                </a:lnTo>
                <a:close/>
              </a:path>
              <a:path w="358139" h="76200">
                <a:moveTo>
                  <a:pt x="348488" y="33274"/>
                </a:moveTo>
                <a:lnTo>
                  <a:pt x="294639" y="33274"/>
                </a:lnTo>
                <a:lnTo>
                  <a:pt x="294639" y="42799"/>
                </a:lnTo>
                <a:lnTo>
                  <a:pt x="348741" y="42799"/>
                </a:lnTo>
                <a:lnTo>
                  <a:pt x="358139" y="38100"/>
                </a:lnTo>
                <a:lnTo>
                  <a:pt x="348488" y="33274"/>
                </a:lnTo>
                <a:close/>
              </a:path>
            </a:pathLst>
          </a:custGeom>
          <a:solidFill>
            <a:srgbClr val="3D6D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48658" y="2930398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96637" y="33147"/>
                </a:moveTo>
                <a:lnTo>
                  <a:pt x="241045" y="33147"/>
                </a:lnTo>
                <a:lnTo>
                  <a:pt x="241172" y="42672"/>
                </a:lnTo>
                <a:lnTo>
                  <a:pt x="228481" y="42872"/>
                </a:lnTo>
                <a:lnTo>
                  <a:pt x="228980" y="76200"/>
                </a:lnTo>
                <a:lnTo>
                  <a:pt x="304545" y="36956"/>
                </a:lnTo>
                <a:lnTo>
                  <a:pt x="296637" y="33147"/>
                </a:lnTo>
                <a:close/>
              </a:path>
              <a:path w="304800" h="76200">
                <a:moveTo>
                  <a:pt x="228338" y="33347"/>
                </a:moveTo>
                <a:lnTo>
                  <a:pt x="0" y="36956"/>
                </a:lnTo>
                <a:lnTo>
                  <a:pt x="126" y="46481"/>
                </a:lnTo>
                <a:lnTo>
                  <a:pt x="228481" y="42872"/>
                </a:lnTo>
                <a:lnTo>
                  <a:pt x="228392" y="36956"/>
                </a:lnTo>
                <a:lnTo>
                  <a:pt x="228338" y="33347"/>
                </a:lnTo>
                <a:close/>
              </a:path>
              <a:path w="304800" h="76200">
                <a:moveTo>
                  <a:pt x="241045" y="33147"/>
                </a:moveTo>
                <a:lnTo>
                  <a:pt x="228338" y="33347"/>
                </a:lnTo>
                <a:lnTo>
                  <a:pt x="228392" y="36956"/>
                </a:lnTo>
                <a:lnTo>
                  <a:pt x="228481" y="42872"/>
                </a:lnTo>
                <a:lnTo>
                  <a:pt x="241172" y="42672"/>
                </a:lnTo>
                <a:lnTo>
                  <a:pt x="241045" y="33147"/>
                </a:lnTo>
                <a:close/>
              </a:path>
              <a:path w="304800" h="76200">
                <a:moveTo>
                  <a:pt x="227837" y="0"/>
                </a:moveTo>
                <a:lnTo>
                  <a:pt x="228335" y="33147"/>
                </a:lnTo>
                <a:lnTo>
                  <a:pt x="228338" y="33347"/>
                </a:lnTo>
                <a:lnTo>
                  <a:pt x="241045" y="33147"/>
                </a:lnTo>
                <a:lnTo>
                  <a:pt x="296637" y="33147"/>
                </a:lnTo>
                <a:lnTo>
                  <a:pt x="227837" y="0"/>
                </a:lnTo>
                <a:close/>
              </a:path>
            </a:pathLst>
          </a:custGeom>
          <a:solidFill>
            <a:srgbClr val="3D6D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04128" y="2929127"/>
            <a:ext cx="395605" cy="76200"/>
          </a:xfrm>
          <a:custGeom>
            <a:avLst/>
            <a:gdLst/>
            <a:ahLst/>
            <a:cxnLst/>
            <a:rect l="l" t="t" r="r" b="b"/>
            <a:pathLst>
              <a:path w="395604" h="76200">
                <a:moveTo>
                  <a:pt x="319278" y="0"/>
                </a:moveTo>
                <a:lnTo>
                  <a:pt x="319278" y="76200"/>
                </a:lnTo>
                <a:lnTo>
                  <a:pt x="385826" y="42925"/>
                </a:lnTo>
                <a:lnTo>
                  <a:pt x="331978" y="42925"/>
                </a:lnTo>
                <a:lnTo>
                  <a:pt x="331978" y="33400"/>
                </a:lnTo>
                <a:lnTo>
                  <a:pt x="386080" y="33400"/>
                </a:lnTo>
                <a:lnTo>
                  <a:pt x="319278" y="0"/>
                </a:lnTo>
                <a:close/>
              </a:path>
              <a:path w="395604" h="76200">
                <a:moveTo>
                  <a:pt x="319278" y="33400"/>
                </a:moveTo>
                <a:lnTo>
                  <a:pt x="0" y="33400"/>
                </a:lnTo>
                <a:lnTo>
                  <a:pt x="0" y="42925"/>
                </a:lnTo>
                <a:lnTo>
                  <a:pt x="319278" y="42925"/>
                </a:lnTo>
                <a:lnTo>
                  <a:pt x="319278" y="33400"/>
                </a:lnTo>
                <a:close/>
              </a:path>
              <a:path w="395604" h="76200">
                <a:moveTo>
                  <a:pt x="386080" y="33400"/>
                </a:moveTo>
                <a:lnTo>
                  <a:pt x="331978" y="33400"/>
                </a:lnTo>
                <a:lnTo>
                  <a:pt x="331978" y="42925"/>
                </a:lnTo>
                <a:lnTo>
                  <a:pt x="385826" y="42925"/>
                </a:lnTo>
                <a:lnTo>
                  <a:pt x="395478" y="38100"/>
                </a:lnTo>
                <a:lnTo>
                  <a:pt x="386080" y="33400"/>
                </a:lnTo>
                <a:close/>
              </a:path>
            </a:pathLst>
          </a:custGeom>
          <a:solidFill>
            <a:srgbClr val="3D6D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31863" y="2934461"/>
            <a:ext cx="498475" cy="76200"/>
          </a:xfrm>
          <a:custGeom>
            <a:avLst/>
            <a:gdLst/>
            <a:ahLst/>
            <a:cxnLst/>
            <a:rect l="l" t="t" r="r" b="b"/>
            <a:pathLst>
              <a:path w="498475" h="76200">
                <a:moveTo>
                  <a:pt x="422275" y="0"/>
                </a:moveTo>
                <a:lnTo>
                  <a:pt x="421947" y="28066"/>
                </a:lnTo>
                <a:lnTo>
                  <a:pt x="421885" y="33368"/>
                </a:lnTo>
                <a:lnTo>
                  <a:pt x="434593" y="33527"/>
                </a:lnTo>
                <a:lnTo>
                  <a:pt x="434466" y="43052"/>
                </a:lnTo>
                <a:lnTo>
                  <a:pt x="421772" y="43052"/>
                </a:lnTo>
                <a:lnTo>
                  <a:pt x="421385" y="76200"/>
                </a:lnTo>
                <a:lnTo>
                  <a:pt x="489836" y="43052"/>
                </a:lnTo>
                <a:lnTo>
                  <a:pt x="434466" y="43052"/>
                </a:lnTo>
                <a:lnTo>
                  <a:pt x="421774" y="42893"/>
                </a:lnTo>
                <a:lnTo>
                  <a:pt x="490166" y="42893"/>
                </a:lnTo>
                <a:lnTo>
                  <a:pt x="497966" y="39115"/>
                </a:lnTo>
                <a:lnTo>
                  <a:pt x="422275" y="0"/>
                </a:lnTo>
                <a:close/>
              </a:path>
              <a:path w="498475" h="76200">
                <a:moveTo>
                  <a:pt x="421885" y="33368"/>
                </a:moveTo>
                <a:lnTo>
                  <a:pt x="421774" y="42893"/>
                </a:lnTo>
                <a:lnTo>
                  <a:pt x="434466" y="43052"/>
                </a:lnTo>
                <a:lnTo>
                  <a:pt x="434593" y="33527"/>
                </a:lnTo>
                <a:lnTo>
                  <a:pt x="421885" y="33368"/>
                </a:lnTo>
                <a:close/>
              </a:path>
              <a:path w="498475" h="76200">
                <a:moveTo>
                  <a:pt x="126" y="28066"/>
                </a:moveTo>
                <a:lnTo>
                  <a:pt x="0" y="37591"/>
                </a:lnTo>
                <a:lnTo>
                  <a:pt x="421774" y="42893"/>
                </a:lnTo>
                <a:lnTo>
                  <a:pt x="421885" y="33368"/>
                </a:lnTo>
                <a:lnTo>
                  <a:pt x="126" y="28066"/>
                </a:lnTo>
                <a:close/>
              </a:path>
            </a:pathLst>
          </a:custGeom>
          <a:solidFill>
            <a:srgbClr val="3D6D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46678" y="3200019"/>
            <a:ext cx="608330" cy="589280"/>
          </a:xfrm>
          <a:custGeom>
            <a:avLst/>
            <a:gdLst/>
            <a:ahLst/>
            <a:cxnLst/>
            <a:rect l="l" t="t" r="r" b="b"/>
            <a:pathLst>
              <a:path w="608329" h="589279">
                <a:moveTo>
                  <a:pt x="550327" y="539444"/>
                </a:moveTo>
                <a:lnTo>
                  <a:pt x="527176" y="563371"/>
                </a:lnTo>
                <a:lnTo>
                  <a:pt x="608330" y="589025"/>
                </a:lnTo>
                <a:lnTo>
                  <a:pt x="594032" y="548258"/>
                </a:lnTo>
                <a:lnTo>
                  <a:pt x="559435" y="548258"/>
                </a:lnTo>
                <a:lnTo>
                  <a:pt x="550327" y="539444"/>
                </a:lnTo>
                <a:close/>
              </a:path>
              <a:path w="608329" h="589279">
                <a:moveTo>
                  <a:pt x="556947" y="532602"/>
                </a:moveTo>
                <a:lnTo>
                  <a:pt x="550327" y="539444"/>
                </a:lnTo>
                <a:lnTo>
                  <a:pt x="559435" y="548258"/>
                </a:lnTo>
                <a:lnTo>
                  <a:pt x="566038" y="541400"/>
                </a:lnTo>
                <a:lnTo>
                  <a:pt x="556947" y="532602"/>
                </a:lnTo>
                <a:close/>
              </a:path>
              <a:path w="608329" h="589279">
                <a:moveTo>
                  <a:pt x="580136" y="508634"/>
                </a:moveTo>
                <a:lnTo>
                  <a:pt x="556947" y="532602"/>
                </a:lnTo>
                <a:lnTo>
                  <a:pt x="566038" y="541400"/>
                </a:lnTo>
                <a:lnTo>
                  <a:pt x="559435" y="548258"/>
                </a:lnTo>
                <a:lnTo>
                  <a:pt x="594032" y="548258"/>
                </a:lnTo>
                <a:lnTo>
                  <a:pt x="580136" y="508634"/>
                </a:lnTo>
                <a:close/>
              </a:path>
              <a:path w="608329" h="589279">
                <a:moveTo>
                  <a:pt x="6604" y="0"/>
                </a:moveTo>
                <a:lnTo>
                  <a:pt x="0" y="6857"/>
                </a:lnTo>
                <a:lnTo>
                  <a:pt x="550327" y="539444"/>
                </a:lnTo>
                <a:lnTo>
                  <a:pt x="556947" y="532602"/>
                </a:lnTo>
                <a:lnTo>
                  <a:pt x="6604" y="0"/>
                </a:lnTo>
                <a:close/>
              </a:path>
            </a:pathLst>
          </a:custGeom>
          <a:solidFill>
            <a:srgbClr val="3D6D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085460" y="2145538"/>
            <a:ext cx="876300" cy="594360"/>
          </a:xfrm>
          <a:custGeom>
            <a:avLst/>
            <a:gdLst/>
            <a:ahLst/>
            <a:cxnLst/>
            <a:rect l="l" t="t" r="r" b="b"/>
            <a:pathLst>
              <a:path w="876300" h="594360">
                <a:moveTo>
                  <a:pt x="810114" y="38762"/>
                </a:moveTo>
                <a:lnTo>
                  <a:pt x="0" y="586486"/>
                </a:lnTo>
                <a:lnTo>
                  <a:pt x="5334" y="594360"/>
                </a:lnTo>
                <a:lnTo>
                  <a:pt x="815440" y="46641"/>
                </a:lnTo>
                <a:lnTo>
                  <a:pt x="810114" y="38762"/>
                </a:lnTo>
                <a:close/>
              </a:path>
              <a:path w="876300" h="594360">
                <a:moveTo>
                  <a:pt x="858134" y="31623"/>
                </a:moveTo>
                <a:lnTo>
                  <a:pt x="820674" y="31623"/>
                </a:lnTo>
                <a:lnTo>
                  <a:pt x="826008" y="39497"/>
                </a:lnTo>
                <a:lnTo>
                  <a:pt x="815440" y="46641"/>
                </a:lnTo>
                <a:lnTo>
                  <a:pt x="834136" y="74295"/>
                </a:lnTo>
                <a:lnTo>
                  <a:pt x="858134" y="31623"/>
                </a:lnTo>
                <a:close/>
              </a:path>
              <a:path w="876300" h="594360">
                <a:moveTo>
                  <a:pt x="820674" y="31623"/>
                </a:moveTo>
                <a:lnTo>
                  <a:pt x="810114" y="38762"/>
                </a:lnTo>
                <a:lnTo>
                  <a:pt x="815440" y="46641"/>
                </a:lnTo>
                <a:lnTo>
                  <a:pt x="826008" y="39497"/>
                </a:lnTo>
                <a:lnTo>
                  <a:pt x="820674" y="31623"/>
                </a:lnTo>
                <a:close/>
              </a:path>
              <a:path w="876300" h="594360">
                <a:moveTo>
                  <a:pt x="875918" y="0"/>
                </a:moveTo>
                <a:lnTo>
                  <a:pt x="791463" y="11175"/>
                </a:lnTo>
                <a:lnTo>
                  <a:pt x="810114" y="38762"/>
                </a:lnTo>
                <a:lnTo>
                  <a:pt x="820674" y="31623"/>
                </a:lnTo>
                <a:lnTo>
                  <a:pt x="858134" y="31623"/>
                </a:lnTo>
                <a:lnTo>
                  <a:pt x="875918" y="0"/>
                </a:lnTo>
                <a:close/>
              </a:path>
            </a:pathLst>
          </a:custGeom>
          <a:solidFill>
            <a:srgbClr val="3D6D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8761" y="1250060"/>
            <a:ext cx="2686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Training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Components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UNDERSTANDING</a:t>
            </a:r>
            <a:r>
              <a:rPr spc="-30" dirty="0"/>
              <a:t> </a:t>
            </a:r>
            <a:r>
              <a:rPr dirty="0"/>
              <a:t>THE</a:t>
            </a:r>
            <a:r>
              <a:rPr spc="-70" dirty="0"/>
              <a:t> </a:t>
            </a:r>
            <a:r>
              <a:rPr dirty="0"/>
              <a:t>FUNCTIONS</a:t>
            </a:r>
            <a:r>
              <a:rPr spc="-30" dirty="0"/>
              <a:t> </a:t>
            </a:r>
            <a:r>
              <a:rPr dirty="0"/>
              <a:t>–</a:t>
            </a:r>
            <a:r>
              <a:rPr spc="-70" dirty="0"/>
              <a:t> </a:t>
            </a:r>
            <a:r>
              <a:rPr spc="-25" dirty="0"/>
              <a:t>ViT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242352" y="1822450"/>
          <a:ext cx="7078980" cy="2948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39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9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97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Codes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635">
                <a:tc>
                  <a:txBody>
                    <a:bodyPr/>
                    <a:lstStyle/>
                    <a:p>
                      <a:pPr marL="91440" marR="100266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Model=timm.create_model</a:t>
                      </a:r>
                      <a:r>
                        <a:rPr sz="1400" spc="1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(vit-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base_patch16-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224)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5433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Loads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pre-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trained</a:t>
                      </a:r>
                      <a:r>
                        <a:rPr sz="14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Vision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Transformer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model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with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classification</a:t>
                      </a:r>
                      <a:r>
                        <a:rPr sz="14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head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63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Criterion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nn.CrossEntropyLoss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358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Defines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loss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function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used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to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measure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how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far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predictions</a:t>
                      </a:r>
                      <a:r>
                        <a:rPr sz="14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are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from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true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labels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7255">
                <a:tc>
                  <a:txBody>
                    <a:bodyPr/>
                    <a:lstStyle/>
                    <a:p>
                      <a:pPr marL="91440" marR="135890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Optimizer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optim.AdamW (model.parameter())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26416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Uses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AdamW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optimizer</a:t>
                      </a:r>
                      <a:r>
                        <a:rPr sz="14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to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update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model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weights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efficiently</a:t>
                      </a:r>
                      <a:r>
                        <a:rPr sz="14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while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preventing overfitting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UNDERSTANDING</a:t>
            </a:r>
            <a:r>
              <a:rPr spc="-30" dirty="0"/>
              <a:t> </a:t>
            </a:r>
            <a:r>
              <a:rPr dirty="0"/>
              <a:t>THE</a:t>
            </a:r>
            <a:r>
              <a:rPr spc="-70" dirty="0"/>
              <a:t> </a:t>
            </a:r>
            <a:r>
              <a:rPr dirty="0"/>
              <a:t>FUNCTIONS</a:t>
            </a:r>
            <a:r>
              <a:rPr spc="-25" dirty="0"/>
              <a:t> </a:t>
            </a:r>
            <a:r>
              <a:rPr dirty="0"/>
              <a:t>-</a:t>
            </a:r>
            <a:r>
              <a:rPr spc="-70" dirty="0"/>
              <a:t> </a:t>
            </a:r>
            <a:r>
              <a:rPr spc="-25" dirty="0"/>
              <a:t>VIT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1193190" y="1295400"/>
            <a:ext cx="25539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Training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Breakdown</a:t>
            </a:r>
            <a:endParaRPr sz="2400" dirty="0">
              <a:latin typeface="Times New Roman"/>
              <a:cs typeface="Times New Roman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346908"/>
              </p:ext>
            </p:extLst>
          </p:nvPr>
        </p:nvGraphicFramePr>
        <p:xfrm>
          <a:off x="1193190" y="1981200"/>
          <a:ext cx="7037044" cy="43389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18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5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Codes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Model.train()</a:t>
                      </a:r>
                      <a:endParaRPr sz="1400" dirty="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Sets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model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to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training</a:t>
                      </a:r>
                      <a:r>
                        <a:rPr sz="14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mode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For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images,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labels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in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train_loader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Iterates</a:t>
                      </a:r>
                      <a:r>
                        <a:rPr sz="14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through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mini-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batches</a:t>
                      </a:r>
                      <a:r>
                        <a:rPr sz="14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of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data</a:t>
                      </a:r>
                      <a:endParaRPr sz="1400" dirty="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Optimizer.zero_grad()</a:t>
                      </a:r>
                      <a:endParaRPr sz="1400" dirty="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778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Clears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old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gradients</a:t>
                      </a:r>
                      <a:r>
                        <a:rPr sz="14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before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next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update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Outputs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 model(images)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Forward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pass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through</a:t>
                      </a:r>
                      <a:r>
                        <a:rPr sz="14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ViT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model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Loss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criterion(outputs,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labels)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Computes</a:t>
                      </a:r>
                      <a:r>
                        <a:rPr sz="1400" spc="-7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classification</a:t>
                      </a:r>
                      <a:r>
                        <a:rPr sz="1400" spc="-7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loss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Loss.backward()</a:t>
                      </a:r>
                      <a:endParaRPr sz="1400" dirty="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Performs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backpropagation,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computing</a:t>
                      </a:r>
                      <a:endParaRPr sz="1400" dirty="0">
                        <a:latin typeface="Arial MT"/>
                        <a:cs typeface="Arial MT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gradients</a:t>
                      </a:r>
                      <a:r>
                        <a:rPr sz="14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for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all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model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parameters</a:t>
                      </a:r>
                      <a:endParaRPr sz="1400" dirty="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Optimizer.step()</a:t>
                      </a:r>
                      <a:endParaRPr sz="1400" dirty="0">
                        <a:latin typeface="Arial MT"/>
                        <a:cs typeface="Arial MT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3E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5613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Updates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model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weights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based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on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gradients</a:t>
                      </a:r>
                      <a:endParaRPr lang="en-US" sz="1400" spc="-10" dirty="0">
                        <a:latin typeface="Arial MT"/>
                        <a:cs typeface="Arial MT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9144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32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dirty="0" err="1">
                          <a:solidFill>
                            <a:schemeClr val="tx1"/>
                          </a:solidFill>
                          <a:effectLst/>
                          <a:latin typeface="Arial MT"/>
                          <a:ea typeface="+mn-ea"/>
                          <a:cs typeface="+mn-cs"/>
                        </a:rPr>
                        <a:t>drop_rate</a:t>
                      </a:r>
                      <a:r>
                        <a:rPr lang="en-IN" sz="1400" b="0" dirty="0">
                          <a:solidFill>
                            <a:schemeClr val="tx1"/>
                          </a:solidFill>
                          <a:effectLst/>
                          <a:latin typeface="Arial MT"/>
                          <a:ea typeface="+mn-ea"/>
                          <a:cs typeface="+mn-cs"/>
                        </a:rPr>
                        <a:t> = 0.3</a:t>
                      </a: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endParaRPr sz="1400" dirty="0">
                        <a:latin typeface="Arial MT"/>
                        <a:cs typeface="Arial MT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56134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32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Arial MT"/>
                        </a:rPr>
                        <a:t>Randomly deactivating neurons during training to reduce overfitting and improve generalization</a:t>
                      </a:r>
                    </a:p>
                    <a:p>
                      <a:pPr marL="92075" marR="5613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endParaRPr lang="en-US" sz="1400" spc="-10" dirty="0">
                        <a:latin typeface="Arial MT"/>
                        <a:cs typeface="Arial MT"/>
                      </a:endParaRPr>
                    </a:p>
                  </a:txBody>
                  <a:tcPr marL="0" marR="0" marT="4127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7675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UNDERSTANDING</a:t>
            </a:r>
            <a:r>
              <a:rPr spc="-30" dirty="0"/>
              <a:t> </a:t>
            </a:r>
            <a:r>
              <a:rPr dirty="0"/>
              <a:t>THE</a:t>
            </a:r>
            <a:r>
              <a:rPr spc="-70" dirty="0"/>
              <a:t> </a:t>
            </a:r>
            <a:r>
              <a:rPr dirty="0"/>
              <a:t>FUNCTIONS</a:t>
            </a:r>
            <a:r>
              <a:rPr spc="-25" dirty="0"/>
              <a:t> </a:t>
            </a:r>
            <a:r>
              <a:rPr dirty="0"/>
              <a:t>-</a:t>
            </a:r>
            <a:r>
              <a:rPr spc="-70" dirty="0"/>
              <a:t> </a:t>
            </a:r>
            <a:r>
              <a:rPr spc="-25" dirty="0"/>
              <a:t>ViT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517650" y="2250948"/>
          <a:ext cx="6096000" cy="19240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Codes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Running_loss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16839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Tracks</a:t>
                      </a:r>
                      <a:r>
                        <a:rPr sz="14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average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loss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across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batches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for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each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epoch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Val_accuracies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8826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Records</a:t>
                      </a:r>
                      <a:r>
                        <a:rPr sz="14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accuracy</a:t>
                      </a:r>
                      <a:r>
                        <a:rPr sz="14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on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validation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data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to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monitor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progress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Best_acc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Keeps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highest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validation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accuracy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for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model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checkpoints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502791" y="1573148"/>
            <a:ext cx="30245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Tracking</a:t>
            </a:r>
            <a:r>
              <a:rPr sz="2400" spc="-12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Performance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>
          <a:extLst>
            <a:ext uri="{FF2B5EF4-FFF2-40B4-BE49-F238E27FC236}">
              <a16:creationId xmlns:a16="http://schemas.microsoft.com/office/drawing/2014/main" id="{49875A95-439A-C61A-0B51-E4B4080AC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a1279fcddb_2_0">
            <a:extLst>
              <a:ext uri="{FF2B5EF4-FFF2-40B4-BE49-F238E27FC236}">
                <a16:creationId xmlns:a16="http://schemas.microsoft.com/office/drawing/2014/main" id="{0F065BDE-81FF-9940-18DE-74EF648FD35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15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g3a1279fcddb_2_0">
            <a:extLst>
              <a:ext uri="{FF2B5EF4-FFF2-40B4-BE49-F238E27FC236}">
                <a16:creationId xmlns:a16="http://schemas.microsoft.com/office/drawing/2014/main" id="{6B828DB5-4D22-4444-6DB7-7237AD662993}"/>
              </a:ext>
            </a:extLst>
          </p:cNvPr>
          <p:cNvSpPr txBox="1"/>
          <p:nvPr/>
        </p:nvSpPr>
        <p:spPr>
          <a:xfrm>
            <a:off x="694357" y="184698"/>
            <a:ext cx="7210778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Vision Transformer Architecture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98C30A-A44A-3733-36F5-8810775C4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86761"/>
            <a:ext cx="9144000" cy="268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54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>
          <a:extLst>
            <a:ext uri="{FF2B5EF4-FFF2-40B4-BE49-F238E27FC236}">
              <a16:creationId xmlns:a16="http://schemas.microsoft.com/office/drawing/2014/main" id="{04541F93-6930-2676-D89A-9D3DA7907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a1279fcddb_2_0">
            <a:extLst>
              <a:ext uri="{FF2B5EF4-FFF2-40B4-BE49-F238E27FC236}">
                <a16:creationId xmlns:a16="http://schemas.microsoft.com/office/drawing/2014/main" id="{28E3BEA3-6D4E-A5A7-8F2D-A7B2181E610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16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g3a1279fcddb_2_0">
            <a:extLst>
              <a:ext uri="{FF2B5EF4-FFF2-40B4-BE49-F238E27FC236}">
                <a16:creationId xmlns:a16="http://schemas.microsoft.com/office/drawing/2014/main" id="{8CDB82F4-B56C-6162-E664-9F658D08AA89}"/>
              </a:ext>
            </a:extLst>
          </p:cNvPr>
          <p:cNvSpPr txBox="1"/>
          <p:nvPr/>
        </p:nvSpPr>
        <p:spPr>
          <a:xfrm>
            <a:off x="635364" y="136549"/>
            <a:ext cx="7210778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Model Summary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4595971-C95D-05D9-BC38-EFD8FC2E1A05}"/>
              </a:ext>
            </a:extLst>
          </p:cNvPr>
          <p:cNvGraphicFramePr>
            <a:graphicFrameLocks noGrp="1"/>
          </p:cNvGraphicFramePr>
          <p:nvPr/>
        </p:nvGraphicFramePr>
        <p:xfrm>
          <a:off x="251904" y="990278"/>
          <a:ext cx="3519950" cy="1297040"/>
        </p:xfrm>
        <a:graphic>
          <a:graphicData uri="http://schemas.openxmlformats.org/drawingml/2006/table">
            <a:tbl>
              <a:tblPr firstRow="1" bandRow="1"/>
              <a:tblGrid>
                <a:gridCol w="1759975">
                  <a:extLst>
                    <a:ext uri="{9D8B030D-6E8A-4147-A177-3AD203B41FA5}">
                      <a16:colId xmlns:a16="http://schemas.microsoft.com/office/drawing/2014/main" val="2203434255"/>
                    </a:ext>
                  </a:extLst>
                </a:gridCol>
                <a:gridCol w="1759975">
                  <a:extLst>
                    <a:ext uri="{9D8B030D-6E8A-4147-A177-3AD203B41FA5}">
                      <a16:colId xmlns:a16="http://schemas.microsoft.com/office/drawing/2014/main" val="109487960"/>
                    </a:ext>
                  </a:extLst>
                </a:gridCol>
              </a:tblGrid>
              <a:tr h="324260">
                <a:tc>
                  <a:txBody>
                    <a:bodyPr/>
                    <a:lstStyle/>
                    <a:p>
                      <a:r>
                        <a:rPr lang="en-US" dirty="0"/>
                        <a:t>Parameter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80596"/>
                  </a:ext>
                </a:extLst>
              </a:tr>
              <a:tr h="324260">
                <a:tc>
                  <a:txBody>
                    <a:bodyPr/>
                    <a:lstStyle/>
                    <a:p>
                      <a:r>
                        <a:rPr lang="en-US" dirty="0"/>
                        <a:t>Total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85,804,039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911621"/>
                  </a:ext>
                </a:extLst>
              </a:tr>
              <a:tr h="324260">
                <a:tc>
                  <a:txBody>
                    <a:bodyPr/>
                    <a:lstStyle/>
                    <a:p>
                      <a:r>
                        <a:rPr lang="en-US" dirty="0"/>
                        <a:t>Trainable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85,804,039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226402"/>
                  </a:ext>
                </a:extLst>
              </a:tr>
              <a:tr h="324260">
                <a:tc>
                  <a:txBody>
                    <a:bodyPr/>
                    <a:lstStyle/>
                    <a:p>
                      <a:r>
                        <a:rPr lang="en-US" dirty="0"/>
                        <a:t>Non-trainable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4299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506EBA4-BE69-8196-329D-C169027DE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18" y="2324597"/>
            <a:ext cx="8413363" cy="421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958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a1279fcddb_0_67"/>
          <p:cNvSpPr/>
          <p:nvPr/>
        </p:nvSpPr>
        <p:spPr>
          <a:xfrm>
            <a:off x="4094144" y="3278959"/>
            <a:ext cx="9558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kumimoji="0" sz="13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g3a1279fcddb_0_6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17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g3a1279fcddb_0_67"/>
          <p:cNvSpPr txBox="1"/>
          <p:nvPr/>
        </p:nvSpPr>
        <p:spPr>
          <a:xfrm>
            <a:off x="519550" y="2663350"/>
            <a:ext cx="7776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g3a1279fcddb_0_67"/>
          <p:cNvSpPr txBox="1"/>
          <p:nvPr/>
        </p:nvSpPr>
        <p:spPr>
          <a:xfrm>
            <a:off x="628650" y="30063"/>
            <a:ext cx="6536100" cy="8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MODEL EVALUATION-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ViT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INITIAL MODEL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3C4EF6-B303-8005-D752-0AAA60270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50" y="911656"/>
            <a:ext cx="7973961" cy="562724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484" y="-61908"/>
            <a:ext cx="7593711" cy="1010020"/>
          </a:xfrm>
          <a:prstGeom prst="rect">
            <a:avLst/>
          </a:prstGeom>
        </p:spPr>
        <p:txBody>
          <a:bodyPr vert="horz" wrap="square" lIns="0" tIns="146812" rIns="0" bIns="0" rtlCol="0">
            <a:spAutoFit/>
          </a:bodyPr>
          <a:lstStyle/>
          <a:p>
            <a:pPr marL="189865">
              <a:lnSpc>
                <a:spcPct val="100000"/>
              </a:lnSpc>
              <a:spcBef>
                <a:spcPts val="95"/>
              </a:spcBef>
            </a:pPr>
            <a:r>
              <a:rPr dirty="0"/>
              <a:t>MODEL</a:t>
            </a:r>
            <a:r>
              <a:rPr spc="-15" dirty="0"/>
              <a:t> </a:t>
            </a:r>
            <a:r>
              <a:rPr spc="-25" dirty="0"/>
              <a:t>EVALUATION-</a:t>
            </a:r>
            <a:r>
              <a:rPr dirty="0" err="1"/>
              <a:t>ViT</a:t>
            </a:r>
            <a:r>
              <a:rPr spc="10" dirty="0"/>
              <a:t> </a:t>
            </a:r>
            <a:r>
              <a:rPr spc="-10" dirty="0"/>
              <a:t>MODEL</a:t>
            </a:r>
            <a:r>
              <a:rPr lang="en-US" spc="-10" dirty="0"/>
              <a:t>(Final acc PENDING)</a:t>
            </a:r>
            <a:endParaRPr spc="-1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309748" y="1359788"/>
          <a:ext cx="4509767" cy="2125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8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72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88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1290">
                <a:tc>
                  <a:txBody>
                    <a:bodyPr/>
                    <a:lstStyle/>
                    <a:p>
                      <a:pPr marL="68580">
                        <a:lnSpc>
                          <a:spcPts val="1140"/>
                        </a:lnSpc>
                        <a:spcBef>
                          <a:spcPts val="35"/>
                        </a:spcBef>
                      </a:pPr>
                      <a:r>
                        <a:rPr sz="1000" b="1" spc="-10" dirty="0">
                          <a:latin typeface="Times New Roman"/>
                          <a:cs typeface="Times New Roman"/>
                        </a:rPr>
                        <a:t>Class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40"/>
                        </a:lnSpc>
                        <a:spcBef>
                          <a:spcPts val="35"/>
                        </a:spcBef>
                      </a:pPr>
                      <a:r>
                        <a:rPr sz="1000" b="1" spc="-10" dirty="0">
                          <a:latin typeface="Times New Roman"/>
                          <a:cs typeface="Times New Roman"/>
                        </a:rPr>
                        <a:t>Precision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40"/>
                        </a:lnSpc>
                        <a:spcBef>
                          <a:spcPts val="35"/>
                        </a:spcBef>
                      </a:pPr>
                      <a:r>
                        <a:rPr sz="1000" b="1" spc="-10" dirty="0">
                          <a:latin typeface="Times New Roman"/>
                          <a:cs typeface="Times New Roman"/>
                        </a:rPr>
                        <a:t>Recall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40"/>
                        </a:lnSpc>
                        <a:spcBef>
                          <a:spcPts val="35"/>
                        </a:spcBef>
                      </a:pPr>
                      <a:r>
                        <a:rPr sz="1000" b="1" spc="-10" dirty="0">
                          <a:latin typeface="Times New Roman"/>
                          <a:cs typeface="Times New Roman"/>
                        </a:rPr>
                        <a:t>F1-Score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40"/>
                        </a:lnSpc>
                        <a:spcBef>
                          <a:spcPts val="35"/>
                        </a:spcBef>
                      </a:pPr>
                      <a:r>
                        <a:rPr sz="1000" b="1" spc="-10" dirty="0">
                          <a:latin typeface="Times New Roman"/>
                          <a:cs typeface="Times New Roman"/>
                        </a:rPr>
                        <a:t>Support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290">
                <a:tc>
                  <a:txBody>
                    <a:bodyPr/>
                    <a:lstStyle/>
                    <a:p>
                      <a:pPr marL="68580">
                        <a:lnSpc>
                          <a:spcPts val="1135"/>
                        </a:lnSpc>
                        <a:spcBef>
                          <a:spcPts val="35"/>
                        </a:spcBef>
                      </a:pPr>
                      <a:r>
                        <a:rPr sz="1000" b="1" spc="-10" dirty="0">
                          <a:latin typeface="Times New Roman"/>
                          <a:cs typeface="Times New Roman"/>
                        </a:rPr>
                        <a:t>Akiec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35"/>
                        </a:lnSpc>
                        <a:spcBef>
                          <a:spcPts val="35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0.93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35"/>
                        </a:lnSpc>
                        <a:spcBef>
                          <a:spcPts val="35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0.93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35"/>
                        </a:lnSpc>
                        <a:spcBef>
                          <a:spcPts val="35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0.93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35"/>
                        </a:lnSpc>
                        <a:spcBef>
                          <a:spcPts val="35"/>
                        </a:spcBef>
                      </a:pPr>
                      <a:r>
                        <a:rPr sz="1000" spc="-25" dirty="0">
                          <a:latin typeface="Times New Roman"/>
                          <a:cs typeface="Times New Roman"/>
                        </a:rPr>
                        <a:t>250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290">
                <a:tc>
                  <a:txBody>
                    <a:bodyPr/>
                    <a:lstStyle/>
                    <a:p>
                      <a:pPr marL="68580">
                        <a:lnSpc>
                          <a:spcPts val="1140"/>
                        </a:lnSpc>
                        <a:spcBef>
                          <a:spcPts val="35"/>
                        </a:spcBef>
                      </a:pPr>
                      <a:r>
                        <a:rPr sz="1000" b="1" spc="-25" dirty="0">
                          <a:latin typeface="Times New Roman"/>
                          <a:cs typeface="Times New Roman"/>
                        </a:rPr>
                        <a:t>Bcc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40"/>
                        </a:lnSpc>
                        <a:spcBef>
                          <a:spcPts val="35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0.95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40"/>
                        </a:lnSpc>
                        <a:spcBef>
                          <a:spcPts val="35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0.97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40"/>
                        </a:lnSpc>
                        <a:spcBef>
                          <a:spcPts val="35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0.96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40"/>
                        </a:lnSpc>
                        <a:spcBef>
                          <a:spcPts val="35"/>
                        </a:spcBef>
                      </a:pPr>
                      <a:r>
                        <a:rPr sz="1000" spc="-25" dirty="0">
                          <a:latin typeface="Times New Roman"/>
                          <a:cs typeface="Times New Roman"/>
                        </a:rPr>
                        <a:t>393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290">
                <a:tc>
                  <a:txBody>
                    <a:bodyPr/>
                    <a:lstStyle/>
                    <a:p>
                      <a:pPr marL="68580">
                        <a:lnSpc>
                          <a:spcPts val="1140"/>
                        </a:lnSpc>
                        <a:spcBef>
                          <a:spcPts val="35"/>
                        </a:spcBef>
                      </a:pPr>
                      <a:r>
                        <a:rPr sz="1000" b="1" spc="-25" dirty="0">
                          <a:latin typeface="Times New Roman"/>
                          <a:cs typeface="Times New Roman"/>
                        </a:rPr>
                        <a:t>Bkl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40"/>
                        </a:lnSpc>
                        <a:spcBef>
                          <a:spcPts val="35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0.98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40"/>
                        </a:lnSpc>
                        <a:spcBef>
                          <a:spcPts val="35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0.88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40"/>
                        </a:lnSpc>
                        <a:spcBef>
                          <a:spcPts val="35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0.93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40"/>
                        </a:lnSpc>
                        <a:spcBef>
                          <a:spcPts val="35"/>
                        </a:spcBef>
                      </a:pPr>
                      <a:r>
                        <a:rPr sz="1000" spc="-25" dirty="0">
                          <a:latin typeface="Times New Roman"/>
                          <a:cs typeface="Times New Roman"/>
                        </a:rPr>
                        <a:t>841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1290">
                <a:tc>
                  <a:txBody>
                    <a:bodyPr/>
                    <a:lstStyle/>
                    <a:p>
                      <a:pPr marL="68580">
                        <a:lnSpc>
                          <a:spcPts val="1135"/>
                        </a:lnSpc>
                        <a:spcBef>
                          <a:spcPts val="35"/>
                        </a:spcBef>
                      </a:pPr>
                      <a:r>
                        <a:rPr sz="1000" b="1" spc="-25" dirty="0">
                          <a:latin typeface="Times New Roman"/>
                          <a:cs typeface="Times New Roman"/>
                        </a:rPr>
                        <a:t>Df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35"/>
                        </a:lnSpc>
                        <a:spcBef>
                          <a:spcPts val="35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1.00</a:t>
                      </a:r>
                      <a:endParaRPr sz="1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35"/>
                        </a:lnSpc>
                        <a:spcBef>
                          <a:spcPts val="35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0.92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35"/>
                        </a:lnSpc>
                        <a:spcBef>
                          <a:spcPts val="35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0.96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35"/>
                        </a:lnSpc>
                        <a:spcBef>
                          <a:spcPts val="35"/>
                        </a:spcBef>
                      </a:pPr>
                      <a:r>
                        <a:rPr sz="1000" spc="-25" dirty="0">
                          <a:latin typeface="Times New Roman"/>
                          <a:cs typeface="Times New Roman"/>
                        </a:rPr>
                        <a:t>88</a:t>
                      </a:r>
                      <a:endParaRPr sz="1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290">
                <a:tc>
                  <a:txBody>
                    <a:bodyPr/>
                    <a:lstStyle/>
                    <a:p>
                      <a:pPr marL="68580">
                        <a:lnSpc>
                          <a:spcPts val="1140"/>
                        </a:lnSpc>
                        <a:spcBef>
                          <a:spcPts val="35"/>
                        </a:spcBef>
                      </a:pPr>
                      <a:r>
                        <a:rPr sz="1000" b="1" spc="-25" dirty="0">
                          <a:latin typeface="Times New Roman"/>
                          <a:cs typeface="Times New Roman"/>
                        </a:rPr>
                        <a:t>Mel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40"/>
                        </a:lnSpc>
                        <a:spcBef>
                          <a:spcPts val="35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0.92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40"/>
                        </a:lnSpc>
                        <a:spcBef>
                          <a:spcPts val="35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0.86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40"/>
                        </a:lnSpc>
                        <a:spcBef>
                          <a:spcPts val="35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0.89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40"/>
                        </a:lnSpc>
                        <a:spcBef>
                          <a:spcPts val="35"/>
                        </a:spcBef>
                      </a:pPr>
                      <a:r>
                        <a:rPr sz="1000" spc="-25" dirty="0">
                          <a:latin typeface="Times New Roman"/>
                          <a:cs typeface="Times New Roman"/>
                        </a:rPr>
                        <a:t>851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1290">
                <a:tc>
                  <a:txBody>
                    <a:bodyPr/>
                    <a:lstStyle/>
                    <a:p>
                      <a:pPr marL="68580">
                        <a:lnSpc>
                          <a:spcPts val="1135"/>
                        </a:lnSpc>
                        <a:spcBef>
                          <a:spcPts val="35"/>
                        </a:spcBef>
                      </a:pPr>
                      <a:r>
                        <a:rPr sz="1000" b="1" spc="-25" dirty="0">
                          <a:latin typeface="Times New Roman"/>
                          <a:cs typeface="Times New Roman"/>
                        </a:rPr>
                        <a:t>Nv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35"/>
                        </a:lnSpc>
                        <a:spcBef>
                          <a:spcPts val="35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0.96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35"/>
                        </a:lnSpc>
                        <a:spcBef>
                          <a:spcPts val="35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0.99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35"/>
                        </a:lnSpc>
                        <a:spcBef>
                          <a:spcPts val="35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0.98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35"/>
                        </a:lnSpc>
                        <a:spcBef>
                          <a:spcPts val="35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5129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1290">
                <a:tc>
                  <a:txBody>
                    <a:bodyPr/>
                    <a:lstStyle/>
                    <a:p>
                      <a:pPr marL="68580">
                        <a:lnSpc>
                          <a:spcPts val="1135"/>
                        </a:lnSpc>
                        <a:spcBef>
                          <a:spcPts val="35"/>
                        </a:spcBef>
                      </a:pPr>
                      <a:r>
                        <a:rPr sz="1000" b="1" spc="-20" dirty="0">
                          <a:latin typeface="Times New Roman"/>
                          <a:cs typeface="Times New Roman"/>
                        </a:rPr>
                        <a:t>Vasc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35"/>
                        </a:lnSpc>
                        <a:spcBef>
                          <a:spcPts val="35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1.00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35"/>
                        </a:lnSpc>
                        <a:spcBef>
                          <a:spcPts val="35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0.94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35"/>
                        </a:lnSpc>
                        <a:spcBef>
                          <a:spcPts val="35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0.97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35"/>
                        </a:lnSpc>
                        <a:spcBef>
                          <a:spcPts val="35"/>
                        </a:spcBef>
                      </a:pPr>
                      <a:r>
                        <a:rPr sz="1000" spc="-25" dirty="0">
                          <a:latin typeface="Times New Roman"/>
                          <a:cs typeface="Times New Roman"/>
                        </a:rPr>
                        <a:t>108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718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b="1" spc="-10" dirty="0">
                          <a:latin typeface="Times New Roman"/>
                          <a:cs typeface="Times New Roman"/>
                        </a:rPr>
                        <a:t>Overall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ts val="1140"/>
                        </a:lnSpc>
                        <a:spcBef>
                          <a:spcPts val="180"/>
                        </a:spcBef>
                      </a:pPr>
                      <a:r>
                        <a:rPr sz="1000" b="1" spc="-10" dirty="0">
                          <a:latin typeface="Times New Roman"/>
                          <a:cs typeface="Times New Roman"/>
                        </a:rPr>
                        <a:t>Accuracy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2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0.96</a:t>
                      </a:r>
                      <a:endParaRPr sz="1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7660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1290">
                <a:tc>
                  <a:txBody>
                    <a:bodyPr/>
                    <a:lstStyle/>
                    <a:p>
                      <a:pPr marL="68580">
                        <a:lnSpc>
                          <a:spcPts val="1135"/>
                        </a:lnSpc>
                        <a:spcBef>
                          <a:spcPts val="35"/>
                        </a:spcBef>
                      </a:pPr>
                      <a:r>
                        <a:rPr sz="1000" b="1" spc="-10" dirty="0">
                          <a:latin typeface="Times New Roman"/>
                          <a:cs typeface="Times New Roman"/>
                        </a:rPr>
                        <a:t>Macro</a:t>
                      </a:r>
                      <a:r>
                        <a:rPr sz="1000" b="1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b="1" spc="-25" dirty="0">
                          <a:latin typeface="Times New Roman"/>
                          <a:cs typeface="Times New Roman"/>
                        </a:rPr>
                        <a:t>Avg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35"/>
                        </a:lnSpc>
                        <a:spcBef>
                          <a:spcPts val="35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0.96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35"/>
                        </a:lnSpc>
                        <a:spcBef>
                          <a:spcPts val="35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0.93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35"/>
                        </a:lnSpc>
                        <a:spcBef>
                          <a:spcPts val="35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0.94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35"/>
                        </a:lnSpc>
                        <a:spcBef>
                          <a:spcPts val="35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7660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718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b="1" spc="-10" dirty="0">
                          <a:latin typeface="Times New Roman"/>
                          <a:cs typeface="Times New Roman"/>
                        </a:rPr>
                        <a:t>Weighted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ts val="1140"/>
                        </a:lnSpc>
                        <a:spcBef>
                          <a:spcPts val="180"/>
                        </a:spcBef>
                      </a:pPr>
                      <a:r>
                        <a:rPr sz="1000" b="1" spc="-25" dirty="0">
                          <a:latin typeface="Times New Roman"/>
                          <a:cs typeface="Times New Roman"/>
                        </a:rPr>
                        <a:t>Avg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0.96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0.96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0.96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7660</a:t>
                      </a:r>
                      <a:endParaRPr sz="1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309748" y="4402454"/>
          <a:ext cx="4511675" cy="1943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1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0655">
                <a:tc>
                  <a:txBody>
                    <a:bodyPr/>
                    <a:lstStyle/>
                    <a:p>
                      <a:pPr marL="68580">
                        <a:lnSpc>
                          <a:spcPts val="1130"/>
                        </a:lnSpc>
                        <a:spcBef>
                          <a:spcPts val="35"/>
                        </a:spcBef>
                      </a:pPr>
                      <a:r>
                        <a:rPr sz="1000" b="1" spc="-10" dirty="0">
                          <a:latin typeface="Times New Roman"/>
                          <a:cs typeface="Times New Roman"/>
                        </a:rPr>
                        <a:t>Class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30"/>
                        </a:lnSpc>
                        <a:spcBef>
                          <a:spcPts val="35"/>
                        </a:spcBef>
                      </a:pPr>
                      <a:r>
                        <a:rPr sz="1000" b="1" spc="-10" dirty="0">
                          <a:latin typeface="Times New Roman"/>
                          <a:cs typeface="Times New Roman"/>
                        </a:rPr>
                        <a:t>Precision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30"/>
                        </a:lnSpc>
                        <a:spcBef>
                          <a:spcPts val="35"/>
                        </a:spcBef>
                      </a:pPr>
                      <a:r>
                        <a:rPr sz="1000" b="1" spc="-10" dirty="0">
                          <a:latin typeface="Times New Roman"/>
                          <a:cs typeface="Times New Roman"/>
                        </a:rPr>
                        <a:t>Recall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30"/>
                        </a:lnSpc>
                        <a:spcBef>
                          <a:spcPts val="35"/>
                        </a:spcBef>
                      </a:pPr>
                      <a:r>
                        <a:rPr sz="1000" b="1" spc="-10" dirty="0">
                          <a:latin typeface="Times New Roman"/>
                          <a:cs typeface="Times New Roman"/>
                        </a:rPr>
                        <a:t>F1-Score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30"/>
                        </a:lnSpc>
                        <a:spcBef>
                          <a:spcPts val="35"/>
                        </a:spcBef>
                      </a:pPr>
                      <a:r>
                        <a:rPr sz="1000" b="1" spc="-10" dirty="0">
                          <a:latin typeface="Times New Roman"/>
                          <a:cs typeface="Times New Roman"/>
                        </a:rPr>
                        <a:t>Support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655">
                <a:tc>
                  <a:txBody>
                    <a:bodyPr/>
                    <a:lstStyle/>
                    <a:p>
                      <a:pPr marL="68580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b="1" spc="-10" dirty="0">
                          <a:latin typeface="Times New Roman"/>
                          <a:cs typeface="Times New Roman"/>
                        </a:rPr>
                        <a:t>Akiec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0.80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0.67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0.73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5" dirty="0">
                          <a:latin typeface="Times New Roman"/>
                          <a:cs typeface="Times New Roman"/>
                        </a:rPr>
                        <a:t>49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655">
                <a:tc>
                  <a:txBody>
                    <a:bodyPr/>
                    <a:lstStyle/>
                    <a:p>
                      <a:pPr marL="68580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b="1" spc="-25" dirty="0">
                          <a:latin typeface="Times New Roman"/>
                          <a:cs typeface="Times New Roman"/>
                        </a:rPr>
                        <a:t>Bcc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0.84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0.90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0.87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5" dirty="0">
                          <a:latin typeface="Times New Roman"/>
                          <a:cs typeface="Times New Roman"/>
                        </a:rPr>
                        <a:t>77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290">
                <a:tc>
                  <a:txBody>
                    <a:bodyPr/>
                    <a:lstStyle/>
                    <a:p>
                      <a:pPr marL="68580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b="1" spc="-25" dirty="0">
                          <a:latin typeface="Times New Roman"/>
                          <a:cs typeface="Times New Roman"/>
                        </a:rPr>
                        <a:t>Bkl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0.87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0.70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0.77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5" dirty="0">
                          <a:latin typeface="Times New Roman"/>
                          <a:cs typeface="Times New Roman"/>
                        </a:rPr>
                        <a:t>165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0655">
                <a:tc>
                  <a:txBody>
                    <a:bodyPr/>
                    <a:lstStyle/>
                    <a:p>
                      <a:pPr marL="68580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b="1" spc="-25" dirty="0">
                          <a:latin typeface="Times New Roman"/>
                          <a:cs typeface="Times New Roman"/>
                        </a:rPr>
                        <a:t>Df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0.92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0.71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0.80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5" dirty="0">
                          <a:latin typeface="Times New Roman"/>
                          <a:cs typeface="Times New Roman"/>
                        </a:rPr>
                        <a:t>17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655">
                <a:tc>
                  <a:txBody>
                    <a:bodyPr/>
                    <a:lstStyle/>
                    <a:p>
                      <a:pPr marL="68580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b="1" spc="-25" dirty="0">
                          <a:latin typeface="Times New Roman"/>
                          <a:cs typeface="Times New Roman"/>
                        </a:rPr>
                        <a:t>Mel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0.75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0.68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0.71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5" dirty="0">
                          <a:latin typeface="Times New Roman"/>
                          <a:cs typeface="Times New Roman"/>
                        </a:rPr>
                        <a:t>167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0655">
                <a:tc>
                  <a:txBody>
                    <a:bodyPr/>
                    <a:lstStyle/>
                    <a:p>
                      <a:pPr marL="68580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b="1" spc="-25" dirty="0">
                          <a:latin typeface="Times New Roman"/>
                          <a:cs typeface="Times New Roman"/>
                        </a:rPr>
                        <a:t>Nv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0.92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0.97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0.95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1006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0655">
                <a:tc>
                  <a:txBody>
                    <a:bodyPr/>
                    <a:lstStyle/>
                    <a:p>
                      <a:pPr marL="68580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b="1" spc="-20" dirty="0">
                          <a:latin typeface="Times New Roman"/>
                          <a:cs typeface="Times New Roman"/>
                        </a:rPr>
                        <a:t>Vasc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1.00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0.77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0.77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5" dirty="0">
                          <a:latin typeface="Times New Roman"/>
                          <a:cs typeface="Times New Roman"/>
                        </a:rPr>
                        <a:t>22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91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000" b="1" spc="-10" dirty="0">
                          <a:latin typeface="Times New Roman"/>
                          <a:cs typeface="Times New Roman"/>
                        </a:rPr>
                        <a:t>Overall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ts val="1130"/>
                        </a:lnSpc>
                        <a:spcBef>
                          <a:spcPts val="180"/>
                        </a:spcBef>
                      </a:pPr>
                      <a:r>
                        <a:rPr sz="1000" b="1" spc="-10" dirty="0">
                          <a:latin typeface="Times New Roman"/>
                          <a:cs typeface="Times New Roman"/>
                        </a:rPr>
                        <a:t>Accuracy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000" spc="-2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0.89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1503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0655">
                <a:tc>
                  <a:txBody>
                    <a:bodyPr/>
                    <a:lstStyle/>
                    <a:p>
                      <a:pPr marL="68580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b="1" spc="-10" dirty="0">
                          <a:latin typeface="Times New Roman"/>
                          <a:cs typeface="Times New Roman"/>
                        </a:rPr>
                        <a:t>Macro</a:t>
                      </a:r>
                      <a:r>
                        <a:rPr sz="1000" b="1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b="1" spc="-25" dirty="0">
                          <a:latin typeface="Times New Roman"/>
                          <a:cs typeface="Times New Roman"/>
                        </a:rPr>
                        <a:t>Avg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0.87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0.77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0.82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1503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0655">
                <a:tc>
                  <a:txBody>
                    <a:bodyPr/>
                    <a:lstStyle/>
                    <a:p>
                      <a:pPr marL="68580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b="1" spc="-20" dirty="0">
                          <a:latin typeface="Times New Roman"/>
                          <a:cs typeface="Times New Roman"/>
                        </a:rPr>
                        <a:t>Weighted</a:t>
                      </a:r>
                      <a:r>
                        <a:rPr sz="1000" b="1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b="1" spc="-25" dirty="0">
                          <a:latin typeface="Times New Roman"/>
                          <a:cs typeface="Times New Roman"/>
                        </a:rPr>
                        <a:t>Avg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0.89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0.89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0.89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1503</a:t>
                      </a:r>
                      <a:endParaRPr sz="1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3347720" y="990726"/>
            <a:ext cx="23488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Training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Classification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Report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51657" y="4006088"/>
            <a:ext cx="2284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Testing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Classification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Report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6523" y="198500"/>
            <a:ext cx="643943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95"/>
              </a:spcBef>
            </a:pPr>
            <a:r>
              <a:rPr dirty="0"/>
              <a:t>MODEL</a:t>
            </a:r>
            <a:r>
              <a:rPr spc="-15" dirty="0"/>
              <a:t> </a:t>
            </a:r>
            <a:r>
              <a:rPr spc="-25" dirty="0"/>
              <a:t>EVALUATION-</a:t>
            </a:r>
            <a:r>
              <a:rPr dirty="0" err="1"/>
              <a:t>V</a:t>
            </a:r>
            <a:r>
              <a:rPr lang="en-US" dirty="0" err="1"/>
              <a:t>i</a:t>
            </a:r>
            <a:r>
              <a:rPr dirty="0" err="1"/>
              <a:t>T</a:t>
            </a:r>
            <a:r>
              <a:rPr spc="20" dirty="0"/>
              <a:t> </a:t>
            </a:r>
            <a:r>
              <a:rPr lang="en-US" spc="20" dirty="0"/>
              <a:t>FINAL </a:t>
            </a:r>
            <a:r>
              <a:rPr spc="-10" dirty="0"/>
              <a:t>MODEL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134DB7-6B09-200F-0A2B-67939E749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43000"/>
            <a:ext cx="7017561" cy="49834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DB6BA-BAEA-E587-49F6-04D5930EA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BCC1A69-DAE0-6E96-F5ED-CAE4D9CE29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6523" y="198500"/>
            <a:ext cx="643943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95"/>
              </a:spcBef>
            </a:pPr>
            <a:r>
              <a:rPr lang="en-IN" spc="-10" dirty="0"/>
              <a:t>OUTLINES</a:t>
            </a: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39DCD979-62EB-4942-93FD-8720C603C828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2</a:t>
            </a:fld>
            <a:endParaRPr spc="-50" dirty="0"/>
          </a:p>
        </p:txBody>
      </p:sp>
      <p:sp>
        <p:nvSpPr>
          <p:cNvPr id="18" name="Google Shape;107;p2">
            <a:extLst>
              <a:ext uri="{FF2B5EF4-FFF2-40B4-BE49-F238E27FC236}">
                <a16:creationId xmlns:a16="http://schemas.microsoft.com/office/drawing/2014/main" id="{D618D593-3DCC-C019-EF47-48574F7F5C5D}"/>
              </a:ext>
            </a:extLst>
          </p:cNvPr>
          <p:cNvSpPr txBox="1"/>
          <p:nvPr/>
        </p:nvSpPr>
        <p:spPr>
          <a:xfrm>
            <a:off x="240383" y="1100436"/>
            <a:ext cx="8663233" cy="461665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rgbClr val="66CC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TABLE OF CONTENTS</a:t>
            </a:r>
            <a:endParaRPr sz="1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E1CEF8-9AC6-569C-415E-59DC5A68AA85}"/>
              </a:ext>
            </a:extLst>
          </p:cNvPr>
          <p:cNvSpPr/>
          <p:nvPr/>
        </p:nvSpPr>
        <p:spPr>
          <a:xfrm>
            <a:off x="274320" y="1745226"/>
            <a:ext cx="548640" cy="548640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 b="1">
                <a:solidFill>
                  <a:srgbClr val="FFFFFF"/>
                </a:solidFill>
              </a:defRPr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2D68A8D-E062-16FF-EE51-478FB1830C73}"/>
              </a:ext>
            </a:extLst>
          </p:cNvPr>
          <p:cNvSpPr/>
          <p:nvPr/>
        </p:nvSpPr>
        <p:spPr>
          <a:xfrm>
            <a:off x="822960" y="1745226"/>
            <a:ext cx="3581892" cy="548640"/>
          </a:xfrm>
          <a:prstGeom prst="rect">
            <a:avLst/>
          </a:prstGeom>
          <a:solidFill>
            <a:srgbClr val="FFFFFF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2000">
                <a:solidFill>
                  <a:srgbClr val="000000"/>
                </a:solidFill>
              </a:defRPr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Overview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5073F8-0024-A5FA-2C58-6BF5C3BE5881}"/>
              </a:ext>
            </a:extLst>
          </p:cNvPr>
          <p:cNvSpPr/>
          <p:nvPr/>
        </p:nvSpPr>
        <p:spPr>
          <a:xfrm>
            <a:off x="274320" y="2568186"/>
            <a:ext cx="548640" cy="548640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 b="1">
                <a:solidFill>
                  <a:srgbClr val="FFFFFF"/>
                </a:solidFill>
              </a:defRPr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EE2F69-3402-F2D6-5B99-B53BC3F865C3}"/>
              </a:ext>
            </a:extLst>
          </p:cNvPr>
          <p:cNvSpPr/>
          <p:nvPr/>
        </p:nvSpPr>
        <p:spPr>
          <a:xfrm>
            <a:off x="822960" y="2568186"/>
            <a:ext cx="3581892" cy="548640"/>
          </a:xfrm>
          <a:prstGeom prst="rect">
            <a:avLst/>
          </a:prstGeom>
          <a:solidFill>
            <a:srgbClr val="FFFFFF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2000">
                <a:solidFill>
                  <a:srgbClr val="000000"/>
                </a:solidFill>
              </a:defRPr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9DD8E9-C310-B7BE-11D9-BB8485A3068B}"/>
              </a:ext>
            </a:extLst>
          </p:cNvPr>
          <p:cNvSpPr/>
          <p:nvPr/>
        </p:nvSpPr>
        <p:spPr>
          <a:xfrm>
            <a:off x="274320" y="3391146"/>
            <a:ext cx="548640" cy="548640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 b="1">
                <a:solidFill>
                  <a:srgbClr val="FFFFFF"/>
                </a:solidFill>
              </a:defRPr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5CCE15-9A0F-0F77-F290-33269CD0C072}"/>
              </a:ext>
            </a:extLst>
          </p:cNvPr>
          <p:cNvSpPr/>
          <p:nvPr/>
        </p:nvSpPr>
        <p:spPr>
          <a:xfrm>
            <a:off x="822960" y="3391146"/>
            <a:ext cx="3581892" cy="548640"/>
          </a:xfrm>
          <a:prstGeom prst="rect">
            <a:avLst/>
          </a:prstGeom>
          <a:solidFill>
            <a:srgbClr val="FFFFFF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2000">
                <a:solidFill>
                  <a:srgbClr val="000000"/>
                </a:solidFill>
              </a:defRPr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Literature Review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5C0007-90D1-1C40-5F27-5B9769A6F662}"/>
              </a:ext>
            </a:extLst>
          </p:cNvPr>
          <p:cNvSpPr/>
          <p:nvPr/>
        </p:nvSpPr>
        <p:spPr>
          <a:xfrm>
            <a:off x="274320" y="4214106"/>
            <a:ext cx="548640" cy="548640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 b="1">
                <a:solidFill>
                  <a:srgbClr val="FFFFFF"/>
                </a:solidFill>
              </a:defRPr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AAA473-8FAC-1028-C550-7EE913AB155A}"/>
              </a:ext>
            </a:extLst>
          </p:cNvPr>
          <p:cNvSpPr/>
          <p:nvPr/>
        </p:nvSpPr>
        <p:spPr>
          <a:xfrm>
            <a:off x="822960" y="4214106"/>
            <a:ext cx="3581892" cy="548640"/>
          </a:xfrm>
          <a:prstGeom prst="rect">
            <a:avLst/>
          </a:prstGeom>
          <a:solidFill>
            <a:srgbClr val="FFFFFF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2000">
                <a:solidFill>
                  <a:srgbClr val="000000"/>
                </a:solidFill>
              </a:defRPr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Ham10000 dataset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CF0C4F1-F95B-733B-B66F-A312F22ADF98}"/>
              </a:ext>
            </a:extLst>
          </p:cNvPr>
          <p:cNvSpPr/>
          <p:nvPr/>
        </p:nvSpPr>
        <p:spPr>
          <a:xfrm>
            <a:off x="274320" y="5037066"/>
            <a:ext cx="548640" cy="548640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 b="1">
                <a:solidFill>
                  <a:srgbClr val="FFFFFF"/>
                </a:solidFill>
              </a:defRPr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747AD02-DA08-809A-ED23-A07A9696D5C8}"/>
              </a:ext>
            </a:extLst>
          </p:cNvPr>
          <p:cNvSpPr/>
          <p:nvPr/>
        </p:nvSpPr>
        <p:spPr>
          <a:xfrm>
            <a:off x="822960" y="5037066"/>
            <a:ext cx="3581892" cy="548640"/>
          </a:xfrm>
          <a:prstGeom prst="rect">
            <a:avLst/>
          </a:prstGeom>
          <a:solidFill>
            <a:srgbClr val="FFFFFF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2000">
                <a:solidFill>
                  <a:srgbClr val="000000"/>
                </a:solidFill>
              </a:defRPr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Algorithm/Methodology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55FB1EC-27DA-71AC-BA96-C900EFEEB74D}"/>
              </a:ext>
            </a:extLst>
          </p:cNvPr>
          <p:cNvSpPr/>
          <p:nvPr/>
        </p:nvSpPr>
        <p:spPr>
          <a:xfrm>
            <a:off x="274320" y="5860026"/>
            <a:ext cx="548640" cy="548640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 b="1">
                <a:solidFill>
                  <a:srgbClr val="FFFFFF"/>
                </a:solidFill>
              </a:defRPr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D3DDD4-DAE3-AF68-86AC-919172D29C17}"/>
              </a:ext>
            </a:extLst>
          </p:cNvPr>
          <p:cNvSpPr/>
          <p:nvPr/>
        </p:nvSpPr>
        <p:spPr>
          <a:xfrm>
            <a:off x="822960" y="5860026"/>
            <a:ext cx="3581892" cy="548640"/>
          </a:xfrm>
          <a:prstGeom prst="rect">
            <a:avLst/>
          </a:prstGeom>
          <a:solidFill>
            <a:srgbClr val="FFFFFF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2000">
                <a:solidFill>
                  <a:srgbClr val="000000"/>
                </a:solidFill>
              </a:defRPr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Transformer Model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FC5B1C2-3147-ECF9-97D3-DAC2F081853D}"/>
              </a:ext>
            </a:extLst>
          </p:cNvPr>
          <p:cNvSpPr/>
          <p:nvPr/>
        </p:nvSpPr>
        <p:spPr>
          <a:xfrm>
            <a:off x="4846320" y="1745226"/>
            <a:ext cx="548640" cy="548640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 b="1">
                <a:solidFill>
                  <a:srgbClr val="FFFFFF"/>
                </a:solidFill>
              </a:defRPr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5E25F7F-92D8-45B2-8CAC-43EF128E6E49}"/>
              </a:ext>
            </a:extLst>
          </p:cNvPr>
          <p:cNvSpPr/>
          <p:nvPr/>
        </p:nvSpPr>
        <p:spPr>
          <a:xfrm>
            <a:off x="5394960" y="1745226"/>
            <a:ext cx="3474720" cy="548640"/>
          </a:xfrm>
          <a:prstGeom prst="rect">
            <a:avLst/>
          </a:prstGeom>
          <a:solidFill>
            <a:srgbClr val="FFFFFF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2000">
                <a:solidFill>
                  <a:srgbClr val="000000"/>
                </a:solidFill>
              </a:defRPr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 Loop for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ViT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based Patch15-224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A206BA1-E32F-05B7-DEFE-BB480EC64852}"/>
              </a:ext>
            </a:extLst>
          </p:cNvPr>
          <p:cNvSpPr/>
          <p:nvPr/>
        </p:nvSpPr>
        <p:spPr>
          <a:xfrm>
            <a:off x="4846320" y="2568186"/>
            <a:ext cx="548640" cy="548640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 b="1">
                <a:solidFill>
                  <a:srgbClr val="FFFFFF"/>
                </a:solidFill>
              </a:defRPr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08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AE41993-BD96-8642-7918-69CF4A9CB2A4}"/>
              </a:ext>
            </a:extLst>
          </p:cNvPr>
          <p:cNvSpPr/>
          <p:nvPr/>
        </p:nvSpPr>
        <p:spPr>
          <a:xfrm>
            <a:off x="5394960" y="2568186"/>
            <a:ext cx="3474720" cy="548640"/>
          </a:xfrm>
          <a:prstGeom prst="rect">
            <a:avLst/>
          </a:prstGeom>
          <a:solidFill>
            <a:srgbClr val="FFFFFF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2000">
                <a:solidFill>
                  <a:srgbClr val="000000"/>
                </a:solidFill>
              </a:defRPr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the functions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103B893-AE6E-EFA9-F5B2-F2F0202D365D}"/>
              </a:ext>
            </a:extLst>
          </p:cNvPr>
          <p:cNvSpPr/>
          <p:nvPr/>
        </p:nvSpPr>
        <p:spPr>
          <a:xfrm>
            <a:off x="4846320" y="3391146"/>
            <a:ext cx="548640" cy="548640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 b="1">
                <a:solidFill>
                  <a:srgbClr val="FFFFFF"/>
                </a:solidFill>
              </a:defRPr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09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7EA7111-6E50-563B-C0F2-3FAB897282AC}"/>
              </a:ext>
            </a:extLst>
          </p:cNvPr>
          <p:cNvSpPr/>
          <p:nvPr/>
        </p:nvSpPr>
        <p:spPr>
          <a:xfrm>
            <a:off x="5394960" y="3391146"/>
            <a:ext cx="3474720" cy="548640"/>
          </a:xfrm>
          <a:prstGeom prst="rect">
            <a:avLst/>
          </a:prstGeom>
          <a:solidFill>
            <a:srgbClr val="FFFFFF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2000">
                <a:solidFill>
                  <a:srgbClr val="000000"/>
                </a:solidFill>
              </a:defRPr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Timeline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C4578FF-9913-45CB-CBE3-0F7FA98E4DCA}"/>
              </a:ext>
            </a:extLst>
          </p:cNvPr>
          <p:cNvSpPr/>
          <p:nvPr/>
        </p:nvSpPr>
        <p:spPr>
          <a:xfrm>
            <a:off x="4846320" y="4214106"/>
            <a:ext cx="548640" cy="548640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 b="1">
                <a:solidFill>
                  <a:srgbClr val="FFFFFF"/>
                </a:solidFill>
              </a:defRPr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8FB1498-7C60-79BF-36BF-B528D730F61D}"/>
              </a:ext>
            </a:extLst>
          </p:cNvPr>
          <p:cNvSpPr/>
          <p:nvPr/>
        </p:nvSpPr>
        <p:spPr>
          <a:xfrm>
            <a:off x="5394960" y="4214106"/>
            <a:ext cx="3474720" cy="548640"/>
          </a:xfrm>
          <a:prstGeom prst="rect">
            <a:avLst/>
          </a:prstGeom>
          <a:solidFill>
            <a:srgbClr val="FFFFFF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600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Evaluation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19812-92F8-65F9-295C-A6AB85B062CE}"/>
              </a:ext>
            </a:extLst>
          </p:cNvPr>
          <p:cNvSpPr/>
          <p:nvPr/>
        </p:nvSpPr>
        <p:spPr>
          <a:xfrm>
            <a:off x="4846320" y="5037066"/>
            <a:ext cx="548640" cy="548640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 b="1">
                <a:solidFill>
                  <a:srgbClr val="FFFFFF"/>
                </a:solidFill>
              </a:defRPr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5AA79F-65BE-B2F7-6102-B80A09FEC5B0}"/>
              </a:ext>
            </a:extLst>
          </p:cNvPr>
          <p:cNvSpPr/>
          <p:nvPr/>
        </p:nvSpPr>
        <p:spPr>
          <a:xfrm>
            <a:off x="5394960" y="5037066"/>
            <a:ext cx="3474720" cy="548640"/>
          </a:xfrm>
          <a:prstGeom prst="rect">
            <a:avLst/>
          </a:prstGeom>
          <a:solidFill>
            <a:srgbClr val="FFFFFF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600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 &amp; Future Work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4EDFFEC-7F55-9104-48CC-A4738C0F0179}"/>
              </a:ext>
            </a:extLst>
          </p:cNvPr>
          <p:cNvSpPr/>
          <p:nvPr/>
        </p:nvSpPr>
        <p:spPr>
          <a:xfrm>
            <a:off x="4846320" y="5860026"/>
            <a:ext cx="548640" cy="548640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 b="1">
                <a:solidFill>
                  <a:srgbClr val="FFFFFF"/>
                </a:solidFill>
              </a:defRPr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F4C507D-035C-02E3-C80D-625117945994}"/>
              </a:ext>
            </a:extLst>
          </p:cNvPr>
          <p:cNvSpPr/>
          <p:nvPr/>
        </p:nvSpPr>
        <p:spPr>
          <a:xfrm>
            <a:off x="5394960" y="5860026"/>
            <a:ext cx="3474720" cy="548640"/>
          </a:xfrm>
          <a:prstGeom prst="rect">
            <a:avLst/>
          </a:prstGeom>
          <a:solidFill>
            <a:srgbClr val="FFFFFF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600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15449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>
          <a:extLst>
            <a:ext uri="{FF2B5EF4-FFF2-40B4-BE49-F238E27FC236}">
              <a16:creationId xmlns:a16="http://schemas.microsoft.com/office/drawing/2014/main" id="{745E45EB-6EAD-C7F4-E995-9BBFC0230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a1279fcddb_2_0">
            <a:extLst>
              <a:ext uri="{FF2B5EF4-FFF2-40B4-BE49-F238E27FC236}">
                <a16:creationId xmlns:a16="http://schemas.microsoft.com/office/drawing/2014/main" id="{5A1CAFB7-2E29-BFDA-E853-74025FADCFC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20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g3a1279fcddb_2_0">
            <a:extLst>
              <a:ext uri="{FF2B5EF4-FFF2-40B4-BE49-F238E27FC236}">
                <a16:creationId xmlns:a16="http://schemas.microsoft.com/office/drawing/2014/main" id="{8D92967B-E6E3-36BE-6604-C29ED55C8252}"/>
              </a:ext>
            </a:extLst>
          </p:cNvPr>
          <p:cNvSpPr txBox="1"/>
          <p:nvPr/>
        </p:nvSpPr>
        <p:spPr>
          <a:xfrm>
            <a:off x="684525" y="342275"/>
            <a:ext cx="7210778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Training Variations and Accuracy Improvement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ECDB614-ECBD-CD2A-C393-F41BC38BB0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335659"/>
              </p:ext>
            </p:extLst>
          </p:nvPr>
        </p:nvGraphicFramePr>
        <p:xfrm>
          <a:off x="684525" y="976176"/>
          <a:ext cx="7663061" cy="1835850"/>
        </p:xfrm>
        <a:graphic>
          <a:graphicData uri="http://schemas.openxmlformats.org/drawingml/2006/table">
            <a:tbl>
              <a:tblPr firstRow="1" bandRow="1"/>
              <a:tblGrid>
                <a:gridCol w="1094723">
                  <a:extLst>
                    <a:ext uri="{9D8B030D-6E8A-4147-A177-3AD203B41FA5}">
                      <a16:colId xmlns:a16="http://schemas.microsoft.com/office/drawing/2014/main" val="563599882"/>
                    </a:ext>
                  </a:extLst>
                </a:gridCol>
                <a:gridCol w="1094723">
                  <a:extLst>
                    <a:ext uri="{9D8B030D-6E8A-4147-A177-3AD203B41FA5}">
                      <a16:colId xmlns:a16="http://schemas.microsoft.com/office/drawing/2014/main" val="3947242062"/>
                    </a:ext>
                  </a:extLst>
                </a:gridCol>
                <a:gridCol w="1094723">
                  <a:extLst>
                    <a:ext uri="{9D8B030D-6E8A-4147-A177-3AD203B41FA5}">
                      <a16:colId xmlns:a16="http://schemas.microsoft.com/office/drawing/2014/main" val="2860850895"/>
                    </a:ext>
                  </a:extLst>
                </a:gridCol>
                <a:gridCol w="1094723">
                  <a:extLst>
                    <a:ext uri="{9D8B030D-6E8A-4147-A177-3AD203B41FA5}">
                      <a16:colId xmlns:a16="http://schemas.microsoft.com/office/drawing/2014/main" val="2475166376"/>
                    </a:ext>
                  </a:extLst>
                </a:gridCol>
                <a:gridCol w="1094723">
                  <a:extLst>
                    <a:ext uri="{9D8B030D-6E8A-4147-A177-3AD203B41FA5}">
                      <a16:colId xmlns:a16="http://schemas.microsoft.com/office/drawing/2014/main" val="2480484103"/>
                    </a:ext>
                  </a:extLst>
                </a:gridCol>
                <a:gridCol w="1094723">
                  <a:extLst>
                    <a:ext uri="{9D8B030D-6E8A-4147-A177-3AD203B41FA5}">
                      <a16:colId xmlns:a16="http://schemas.microsoft.com/office/drawing/2014/main" val="1931757473"/>
                    </a:ext>
                  </a:extLst>
                </a:gridCol>
                <a:gridCol w="1094723">
                  <a:extLst>
                    <a:ext uri="{9D8B030D-6E8A-4147-A177-3AD203B41FA5}">
                      <a16:colId xmlns:a16="http://schemas.microsoft.com/office/drawing/2014/main" val="1599299913"/>
                    </a:ext>
                  </a:extLst>
                </a:gridCol>
              </a:tblGrid>
              <a:tr h="611950">
                <a:tc>
                  <a:txBody>
                    <a:bodyPr/>
                    <a:lstStyle/>
                    <a:p>
                      <a:r>
                        <a:rPr lang="en-US" dirty="0"/>
                        <a:t>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Epoch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Drop 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Drop Out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Training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Validation</a:t>
                      </a:r>
                    </a:p>
                    <a:p>
                      <a:r>
                        <a:rPr lang="en-US" dirty="0"/>
                        <a:t>Accuracy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372474"/>
                  </a:ext>
                </a:extLst>
              </a:tr>
              <a:tr h="61195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Iteration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3e-5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None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None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91%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87%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046364"/>
                  </a:ext>
                </a:extLst>
              </a:tr>
              <a:tr h="61195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Iteration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3e-5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0.3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0.1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99%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938218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8D4F815-3B82-9857-1631-56E9D6FCC2A6}"/>
              </a:ext>
            </a:extLst>
          </p:cNvPr>
          <p:cNvGraphicFramePr>
            <a:graphicFrameLocks noGrp="1"/>
          </p:cNvGraphicFramePr>
          <p:nvPr/>
        </p:nvGraphicFramePr>
        <p:xfrm>
          <a:off x="1406012" y="3429000"/>
          <a:ext cx="5958349" cy="2833815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1228526">
                  <a:extLst>
                    <a:ext uri="{9D8B030D-6E8A-4147-A177-3AD203B41FA5}">
                      <a16:colId xmlns:a16="http://schemas.microsoft.com/office/drawing/2014/main" val="2610464093"/>
                    </a:ext>
                  </a:extLst>
                </a:gridCol>
                <a:gridCol w="1513719">
                  <a:extLst>
                    <a:ext uri="{9D8B030D-6E8A-4147-A177-3AD203B41FA5}">
                      <a16:colId xmlns:a16="http://schemas.microsoft.com/office/drawing/2014/main" val="2197240607"/>
                    </a:ext>
                  </a:extLst>
                </a:gridCol>
                <a:gridCol w="1513719">
                  <a:extLst>
                    <a:ext uri="{9D8B030D-6E8A-4147-A177-3AD203B41FA5}">
                      <a16:colId xmlns:a16="http://schemas.microsoft.com/office/drawing/2014/main" val="4133070645"/>
                    </a:ext>
                  </a:extLst>
                </a:gridCol>
                <a:gridCol w="1702385">
                  <a:extLst>
                    <a:ext uri="{9D8B030D-6E8A-4147-A177-3AD203B41FA5}">
                      <a16:colId xmlns:a16="http://schemas.microsoft.com/office/drawing/2014/main" val="3291261409"/>
                    </a:ext>
                  </a:extLst>
                </a:gridCol>
              </a:tblGrid>
              <a:tr h="9851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Lesion Type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Precision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Recall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f1-Score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05894769"/>
                  </a:ext>
                </a:extLst>
              </a:tr>
              <a:tr h="26566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akiec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0.94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0.99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0.96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140098"/>
                  </a:ext>
                </a:extLst>
              </a:tr>
              <a:tr h="26566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bcc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0.99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0.98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0.99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24124157"/>
                  </a:ext>
                </a:extLst>
              </a:tr>
              <a:tr h="26566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bkl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0.96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0.98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46710612"/>
                  </a:ext>
                </a:extLst>
              </a:tr>
              <a:tr h="26566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df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0.99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0.99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22211074"/>
                  </a:ext>
                </a:extLst>
              </a:tr>
              <a:tr h="26566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mel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0.97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0.97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0.97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12424414"/>
                  </a:ext>
                </a:extLst>
              </a:tr>
              <a:tr h="26566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nv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0.99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53357282"/>
                  </a:ext>
                </a:extLst>
              </a:tr>
              <a:tr h="26566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vasc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0.99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0.99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0.99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7832891"/>
                  </a:ext>
                </a:extLst>
              </a:tr>
              <a:tr h="26566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Accuracy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0.99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26561385"/>
                  </a:ext>
                </a:extLst>
              </a:tr>
              <a:tr h="26566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macro avg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0.98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0.99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0.98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56929019"/>
                  </a:ext>
                </a:extLst>
              </a:tr>
              <a:tr h="26566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weighted avg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0.99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0.99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0.99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9753114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56D744-EB5C-6F63-12BD-964A9DF8D0C6}"/>
              </a:ext>
            </a:extLst>
          </p:cNvPr>
          <p:cNvSpPr txBox="1"/>
          <p:nvPr/>
        </p:nvSpPr>
        <p:spPr>
          <a:xfrm>
            <a:off x="1750142" y="3038168"/>
            <a:ext cx="5319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Training Classification Report Iteration 2</a:t>
            </a:r>
          </a:p>
        </p:txBody>
      </p:sp>
    </p:spTree>
    <p:extLst>
      <p:ext uri="{BB962C8B-B14F-4D97-AF65-F5344CB8AC3E}">
        <p14:creationId xmlns:p14="http://schemas.microsoft.com/office/powerpoint/2010/main" val="3845119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780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95"/>
              </a:spcBef>
            </a:pPr>
            <a:r>
              <a:rPr dirty="0"/>
              <a:t>MODEL</a:t>
            </a:r>
            <a:r>
              <a:rPr spc="15" dirty="0"/>
              <a:t> </a:t>
            </a:r>
            <a:r>
              <a:rPr spc="-25" dirty="0"/>
              <a:t>EVALUATION-</a:t>
            </a:r>
            <a:r>
              <a:rPr dirty="0"/>
              <a:t>ViT</a:t>
            </a:r>
            <a:r>
              <a:rPr spc="50" dirty="0"/>
              <a:t> </a:t>
            </a:r>
            <a:r>
              <a:rPr spc="-10" dirty="0"/>
              <a:t>MODEL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DABE54-AF29-F326-C5BA-D87315831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119" y="990521"/>
            <a:ext cx="7097115" cy="556337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780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95"/>
              </a:spcBef>
            </a:pPr>
            <a:r>
              <a:rPr dirty="0"/>
              <a:t>MODEL</a:t>
            </a:r>
            <a:r>
              <a:rPr spc="15" dirty="0"/>
              <a:t> </a:t>
            </a:r>
            <a:r>
              <a:rPr spc="-25" dirty="0"/>
              <a:t>EVALUATION-</a:t>
            </a:r>
            <a:r>
              <a:rPr dirty="0"/>
              <a:t>ViT</a:t>
            </a:r>
            <a:r>
              <a:rPr spc="50" dirty="0"/>
              <a:t> </a:t>
            </a:r>
            <a:r>
              <a:rPr spc="-10" dirty="0"/>
              <a:t>MODEL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15437B-3830-90CE-0B76-10CBB9831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600" y="1092436"/>
            <a:ext cx="6982799" cy="552527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A80BB-831C-3CB6-4134-80147F3BB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94B421F-C6E1-934C-0456-15CDF93BA3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6523" y="198500"/>
            <a:ext cx="643943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95"/>
              </a:spcBef>
            </a:pPr>
            <a:r>
              <a:rPr lang="en-US" spc="-10" dirty="0"/>
              <a:t>CNN Architecture</a:t>
            </a:r>
            <a:endParaRPr spc="-10" dirty="0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15A87249-481D-A642-6BC2-E9890B5EE5D3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BD3AB54F-4A9C-01DA-1931-5914749F22EC}"/>
              </a:ext>
            </a:extLst>
          </p:cNvPr>
          <p:cNvSpPr txBox="1"/>
          <p:nvPr/>
        </p:nvSpPr>
        <p:spPr>
          <a:xfrm>
            <a:off x="6217920" y="4480560"/>
            <a:ext cx="2134110" cy="56938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800" b="1">
                <a:solidFill>
                  <a:srgbClr val="FFFFFF"/>
                </a:solidFill>
              </a:defRPr>
            </a:pPr>
            <a:r>
              <a:rPr dirty="0"/>
              <a:t>Image Enhancement</a:t>
            </a:r>
          </a:p>
          <a:p>
            <a:pPr>
              <a:defRPr sz="1300">
                <a:solidFill>
                  <a:srgbClr val="F0F0F0"/>
                </a:solidFill>
              </a:defRPr>
            </a:pPr>
            <a:r>
              <a:rPr dirty="0"/>
              <a:t>Hair Removal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E9A569-1529-3B9A-E420-6B17EB2E6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3600"/>
            <a:ext cx="91440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17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95"/>
              </a:spcBef>
            </a:pPr>
            <a:r>
              <a:rPr dirty="0"/>
              <a:t>MODEL</a:t>
            </a:r>
            <a:r>
              <a:rPr spc="-30" dirty="0"/>
              <a:t> </a:t>
            </a:r>
            <a:r>
              <a:rPr spc="-25" dirty="0"/>
              <a:t>EVALUATION-</a:t>
            </a:r>
            <a:r>
              <a:rPr dirty="0"/>
              <a:t>CNN</a:t>
            </a:r>
            <a:r>
              <a:rPr spc="40" dirty="0"/>
              <a:t> </a:t>
            </a:r>
            <a:r>
              <a:rPr spc="-10" dirty="0"/>
              <a:t>MODEL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87FD9F-A312-5AB2-2337-822BBA486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143000"/>
            <a:ext cx="6820852" cy="499179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95"/>
              </a:spcBef>
            </a:pPr>
            <a:r>
              <a:rPr dirty="0"/>
              <a:t>MODEL</a:t>
            </a:r>
            <a:r>
              <a:rPr spc="-30" dirty="0"/>
              <a:t> </a:t>
            </a:r>
            <a:r>
              <a:rPr spc="-25" dirty="0"/>
              <a:t>EVALUATION-</a:t>
            </a:r>
            <a:r>
              <a:rPr dirty="0"/>
              <a:t>CNN</a:t>
            </a:r>
            <a:r>
              <a:rPr spc="40" dirty="0"/>
              <a:t> </a:t>
            </a:r>
            <a:r>
              <a:rPr spc="-10" dirty="0"/>
              <a:t>MODEL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9D9D9F-5651-1E9C-A2F4-319D5095C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390" y="1066800"/>
            <a:ext cx="6411220" cy="492511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95"/>
              </a:spcBef>
            </a:pPr>
            <a:r>
              <a:rPr dirty="0"/>
              <a:t>MODEL</a:t>
            </a:r>
            <a:r>
              <a:rPr spc="-30" dirty="0"/>
              <a:t> </a:t>
            </a:r>
            <a:r>
              <a:rPr spc="-25" dirty="0"/>
              <a:t>EVALUATION-</a:t>
            </a:r>
            <a:r>
              <a:rPr dirty="0"/>
              <a:t>CNN</a:t>
            </a:r>
            <a:r>
              <a:rPr spc="40" dirty="0"/>
              <a:t> </a:t>
            </a:r>
            <a:r>
              <a:rPr spc="-10" dirty="0"/>
              <a:t>MODEL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80D930-2AA4-03BB-7CBE-6B05A174B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066800"/>
            <a:ext cx="5648325" cy="528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95"/>
              </a:spcBef>
            </a:pPr>
            <a:r>
              <a:rPr dirty="0"/>
              <a:t>MODEL</a:t>
            </a:r>
            <a:r>
              <a:rPr spc="-30" dirty="0"/>
              <a:t> </a:t>
            </a:r>
            <a:r>
              <a:rPr spc="-25" dirty="0"/>
              <a:t>EVALUATION-</a:t>
            </a:r>
            <a:r>
              <a:rPr dirty="0"/>
              <a:t>CNN</a:t>
            </a:r>
            <a:r>
              <a:rPr spc="40" dirty="0"/>
              <a:t> </a:t>
            </a:r>
            <a:r>
              <a:rPr spc="-10" dirty="0"/>
              <a:t>MODEL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40BA26-2852-1FEA-907D-35291761A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41" y="2124309"/>
            <a:ext cx="4351704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FEF5B0B-2F88-7059-47A2-7451DA747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832" y="2162409"/>
            <a:ext cx="4351704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TIMELINE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3688" y="1523078"/>
            <a:ext cx="6782847" cy="441739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6929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95"/>
              </a:spcBef>
            </a:pPr>
            <a:r>
              <a:rPr sz="2200" dirty="0"/>
              <a:t>MODEL</a:t>
            </a:r>
            <a:r>
              <a:rPr sz="2200" spc="-55" dirty="0"/>
              <a:t> </a:t>
            </a:r>
            <a:r>
              <a:rPr sz="2200" dirty="0"/>
              <a:t>COMPARISION:</a:t>
            </a:r>
            <a:r>
              <a:rPr sz="2200" spc="-45" dirty="0"/>
              <a:t> </a:t>
            </a:r>
            <a:r>
              <a:rPr sz="2200" dirty="0"/>
              <a:t>CNN,</a:t>
            </a:r>
            <a:r>
              <a:rPr sz="2200" spc="-55" dirty="0"/>
              <a:t> </a:t>
            </a:r>
            <a:r>
              <a:rPr sz="2200" dirty="0"/>
              <a:t>VIT</a:t>
            </a:r>
            <a:r>
              <a:rPr sz="2200" spc="-50" dirty="0"/>
              <a:t> </a:t>
            </a:r>
            <a:r>
              <a:rPr sz="2200" dirty="0"/>
              <a:t>MODEL,</a:t>
            </a:r>
            <a:r>
              <a:rPr sz="2200" spc="-45" dirty="0"/>
              <a:t> </a:t>
            </a:r>
            <a:r>
              <a:rPr sz="2200" dirty="0"/>
              <a:t>&amp;</a:t>
            </a:r>
            <a:r>
              <a:rPr sz="2200" spc="-55" dirty="0"/>
              <a:t> </a:t>
            </a:r>
            <a:r>
              <a:rPr sz="2200" spc="-10" dirty="0"/>
              <a:t>RESEARCH</a:t>
            </a:r>
            <a:endParaRPr sz="2200"/>
          </a:p>
        </p:txBody>
      </p:sp>
      <p:sp>
        <p:nvSpPr>
          <p:cNvPr id="5" name="object 5"/>
          <p:cNvSpPr txBox="1"/>
          <p:nvPr/>
        </p:nvSpPr>
        <p:spPr>
          <a:xfrm>
            <a:off x="6537706" y="6464680"/>
            <a:ext cx="1809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latin typeface="Calibri"/>
                <a:cs typeface="Calibri"/>
              </a:rPr>
              <a:t>31</a:t>
            </a:r>
            <a:endParaRPr sz="12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293164"/>
              </p:ext>
            </p:extLst>
          </p:nvPr>
        </p:nvGraphicFramePr>
        <p:xfrm>
          <a:off x="111112" y="1140650"/>
          <a:ext cx="8900159" cy="3259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66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6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67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56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Aspect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63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4371C3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CNN</a:t>
                      </a:r>
                      <a:r>
                        <a:rPr sz="14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Model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63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4371C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VIT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20" dirty="0">
                          <a:latin typeface="Arial"/>
                          <a:cs typeface="Arial"/>
                        </a:rPr>
                        <a:t>Model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63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4371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Feature</a:t>
                      </a:r>
                      <a:r>
                        <a:rPr sz="1400" b="1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learning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57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4371C3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8255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Uses</a:t>
                      </a:r>
                      <a:r>
                        <a:rPr sz="1400" spc="55" dirty="0">
                          <a:latin typeface="Arial MT"/>
                          <a:cs typeface="Arial MT"/>
                        </a:rPr>
                        <a:t> 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400" spc="65" dirty="0">
                          <a:latin typeface="Arial MT"/>
                          <a:cs typeface="Arial MT"/>
                        </a:rPr>
                        <a:t> 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convolutional</a:t>
                      </a:r>
                      <a:r>
                        <a:rPr sz="1400" spc="60" dirty="0">
                          <a:latin typeface="Arial MT"/>
                          <a:cs typeface="Arial MT"/>
                        </a:rPr>
                        <a:t> 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layers</a:t>
                      </a:r>
                      <a:r>
                        <a:rPr sz="1400" spc="65" dirty="0">
                          <a:latin typeface="Arial MT"/>
                          <a:cs typeface="Arial MT"/>
                        </a:rPr>
                        <a:t>  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to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directly</a:t>
                      </a:r>
                      <a:r>
                        <a:rPr sz="14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extract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spatial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features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57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80645" algn="just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Uses</a:t>
                      </a:r>
                      <a:r>
                        <a:rPr sz="1400" spc="365" dirty="0">
                          <a:latin typeface="Arial MT"/>
                          <a:cs typeface="Arial MT"/>
                        </a:rPr>
                        <a:t>   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400" spc="365" dirty="0">
                          <a:latin typeface="Arial MT"/>
                          <a:cs typeface="Arial MT"/>
                        </a:rPr>
                        <a:t>   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backpropogation,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tranformer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and</a:t>
                      </a:r>
                      <a:r>
                        <a:rPr sz="14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feature</a:t>
                      </a:r>
                      <a:r>
                        <a:rPr sz="14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extraction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to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deal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with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data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57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6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Accuracy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63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4371C3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lang="en-US" sz="1400" spc="-10" dirty="0">
                          <a:latin typeface="Arial MT"/>
                          <a:cs typeface="Arial MT"/>
                        </a:rPr>
                        <a:t>87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%</a:t>
                      </a:r>
                      <a:endParaRPr sz="1400" dirty="0">
                        <a:latin typeface="Arial MT"/>
                        <a:cs typeface="Arial MT"/>
                      </a:endParaRPr>
                    </a:p>
                  </a:txBody>
                  <a:tcPr marL="0" marR="0" marT="863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400" spc="-25" dirty="0">
                          <a:latin typeface="Arial MT"/>
                          <a:cs typeface="Arial MT"/>
                        </a:rPr>
                        <a:t>9</a:t>
                      </a:r>
                      <a:r>
                        <a:rPr lang="en-US" sz="1400" spc="-25" dirty="0">
                          <a:latin typeface="Arial MT"/>
                          <a:cs typeface="Arial MT"/>
                        </a:rPr>
                        <a:t>9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%</a:t>
                      </a:r>
                      <a:endParaRPr sz="1400" dirty="0">
                        <a:latin typeface="Arial MT"/>
                        <a:cs typeface="Arial MT"/>
                      </a:endParaRPr>
                    </a:p>
                  </a:txBody>
                  <a:tcPr marL="0" marR="0" marT="863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896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Effectiveness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63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4371C3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More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viable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for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less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dataset</a:t>
                      </a:r>
                      <a:r>
                        <a:rPr sz="14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sizes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3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81915">
                        <a:lnSpc>
                          <a:spcPct val="100000"/>
                        </a:lnSpc>
                        <a:spcBef>
                          <a:spcPts val="680"/>
                        </a:spcBef>
                        <a:tabLst>
                          <a:tab pos="659130" algn="l"/>
                          <a:tab pos="1282065" algn="l"/>
                          <a:tab pos="1649730" algn="l"/>
                          <a:tab pos="2205990" algn="l"/>
                        </a:tabLst>
                      </a:pPr>
                      <a:r>
                        <a:rPr sz="1400" spc="-20" dirty="0">
                          <a:latin typeface="Arial MT"/>
                          <a:cs typeface="Arial MT"/>
                        </a:rPr>
                        <a:t>More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	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viable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	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for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	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large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	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datasets 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sizes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3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631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Generalization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63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4371C3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8191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Works</a:t>
                      </a:r>
                      <a:r>
                        <a:rPr sz="1400" spc="48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well</a:t>
                      </a:r>
                      <a:r>
                        <a:rPr sz="1400" spc="49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for</a:t>
                      </a:r>
                      <a:r>
                        <a:rPr sz="1400" spc="48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simple</a:t>
                      </a:r>
                      <a:r>
                        <a:rPr sz="1400" spc="484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tasks</a:t>
                      </a:r>
                      <a:r>
                        <a:rPr sz="1400" spc="49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like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simple</a:t>
                      </a:r>
                      <a:r>
                        <a:rPr sz="14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image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classification</a:t>
                      </a:r>
                      <a:endParaRPr sz="1400" dirty="0">
                        <a:latin typeface="Arial MT"/>
                        <a:cs typeface="Arial MT"/>
                      </a:endParaRPr>
                    </a:p>
                  </a:txBody>
                  <a:tcPr marL="0" marR="0" marT="863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81280" algn="just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Works</a:t>
                      </a:r>
                      <a:r>
                        <a:rPr sz="1400" spc="400" dirty="0">
                          <a:latin typeface="Arial MT"/>
                          <a:cs typeface="Arial MT"/>
                        </a:rPr>
                        <a:t> 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well</a:t>
                      </a:r>
                      <a:r>
                        <a:rPr sz="1400" spc="400" dirty="0">
                          <a:latin typeface="Arial MT"/>
                          <a:cs typeface="Arial MT"/>
                        </a:rPr>
                        <a:t> 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for</a:t>
                      </a:r>
                      <a:r>
                        <a:rPr sz="1400" spc="390" dirty="0">
                          <a:latin typeface="Arial MT"/>
                          <a:cs typeface="Arial MT"/>
                        </a:rPr>
                        <a:t> 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complex</a:t>
                      </a:r>
                      <a:r>
                        <a:rPr sz="1400" spc="390" dirty="0">
                          <a:latin typeface="Arial MT"/>
                          <a:cs typeface="Arial MT"/>
                        </a:rPr>
                        <a:t>  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and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complicated</a:t>
                      </a:r>
                      <a:r>
                        <a:rPr sz="1400" spc="375" dirty="0">
                          <a:latin typeface="Arial MT"/>
                          <a:cs typeface="Arial MT"/>
                        </a:rPr>
                        <a:t> 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tasks</a:t>
                      </a:r>
                      <a:r>
                        <a:rPr sz="1400" spc="395" dirty="0">
                          <a:latin typeface="Arial MT"/>
                          <a:cs typeface="Arial MT"/>
                        </a:rPr>
                        <a:t> 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like</a:t>
                      </a:r>
                      <a:r>
                        <a:rPr sz="1400" spc="375" dirty="0">
                          <a:latin typeface="Arial MT"/>
                          <a:cs typeface="Arial MT"/>
                        </a:rPr>
                        <a:t> 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feature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extraction</a:t>
                      </a:r>
                      <a:r>
                        <a:rPr sz="1400" spc="125" dirty="0">
                          <a:latin typeface="Arial MT"/>
                          <a:cs typeface="Arial MT"/>
                        </a:rPr>
                        <a:t> 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and</a:t>
                      </a:r>
                      <a:r>
                        <a:rPr sz="1400" spc="130" dirty="0">
                          <a:latin typeface="Arial MT"/>
                          <a:cs typeface="Arial MT"/>
                        </a:rPr>
                        <a:t> 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back</a:t>
                      </a:r>
                      <a:r>
                        <a:rPr sz="1400" spc="135" dirty="0">
                          <a:latin typeface="Arial MT"/>
                          <a:cs typeface="Arial MT"/>
                        </a:rPr>
                        <a:t> 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propagation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with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hybrid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data</a:t>
                      </a:r>
                      <a:r>
                        <a:rPr sz="14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usage</a:t>
                      </a:r>
                      <a:endParaRPr sz="1400" dirty="0">
                        <a:latin typeface="Arial MT"/>
                        <a:cs typeface="Arial MT"/>
                      </a:endParaRPr>
                    </a:p>
                  </a:txBody>
                  <a:tcPr marL="0" marR="0" marT="863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39991"/>
              </p:ext>
            </p:extLst>
          </p:nvPr>
        </p:nvGraphicFramePr>
        <p:xfrm>
          <a:off x="1101483" y="4575619"/>
          <a:ext cx="7239000" cy="1866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67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Model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D6DC2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Training</a:t>
                      </a:r>
                      <a:r>
                        <a:rPr sz="1400" b="1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Accuracy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D6DC2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400" b="1" spc="-20" dirty="0">
                          <a:latin typeface="Arial"/>
                          <a:cs typeface="Arial"/>
                        </a:rPr>
                        <a:t>Loss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D6D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6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400" b="1" spc="-25" dirty="0">
                          <a:latin typeface="Arial"/>
                          <a:cs typeface="Arial"/>
                        </a:rPr>
                        <a:t>CNN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63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D6DC2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lang="en-US" sz="1400" spc="-10" dirty="0">
                          <a:latin typeface="Arial MT"/>
                          <a:cs typeface="Arial MT"/>
                        </a:rPr>
                        <a:t>87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%</a:t>
                      </a:r>
                      <a:endParaRPr sz="1400" dirty="0">
                        <a:latin typeface="Arial MT"/>
                        <a:cs typeface="Arial MT"/>
                      </a:endParaRPr>
                    </a:p>
                  </a:txBody>
                  <a:tcPr marL="0" marR="0" marT="863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lang="en-US" sz="1400" spc="-10" dirty="0">
                          <a:latin typeface="Arial MT"/>
                          <a:cs typeface="Arial MT"/>
                        </a:rPr>
                        <a:t>0.83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(approx.)</a:t>
                      </a:r>
                      <a:endParaRPr sz="1400" dirty="0">
                        <a:latin typeface="Arial MT"/>
                        <a:cs typeface="Arial MT"/>
                      </a:endParaRPr>
                    </a:p>
                  </a:txBody>
                  <a:tcPr marL="0" marR="0" marT="863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6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400" b="1" spc="-25" dirty="0">
                          <a:latin typeface="Arial"/>
                          <a:cs typeface="Arial"/>
                        </a:rPr>
                        <a:t>VIT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D6DC2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400" spc="-25" dirty="0">
                          <a:latin typeface="Arial MT"/>
                          <a:cs typeface="Arial MT"/>
                        </a:rPr>
                        <a:t>9</a:t>
                      </a:r>
                      <a:r>
                        <a:rPr lang="en-US" sz="1400" spc="-25" dirty="0">
                          <a:latin typeface="Arial MT"/>
                          <a:cs typeface="Arial MT"/>
                        </a:rPr>
                        <a:t>9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%</a:t>
                      </a:r>
                      <a:endParaRPr sz="1400" dirty="0">
                        <a:latin typeface="Arial MT"/>
                        <a:cs typeface="Arial MT"/>
                      </a:endParaRPr>
                    </a:p>
                  </a:txBody>
                  <a:tcPr marL="0" marR="0" marT="8699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0.0</a:t>
                      </a:r>
                      <a:r>
                        <a:rPr lang="en-US" sz="1400" dirty="0">
                          <a:latin typeface="Arial MT"/>
                          <a:cs typeface="Arial MT"/>
                        </a:rPr>
                        <a:t>5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(approx.)</a:t>
                      </a:r>
                      <a:endParaRPr sz="1400" dirty="0">
                        <a:latin typeface="Arial MT"/>
                        <a:cs typeface="Arial MT"/>
                      </a:endParaRPr>
                    </a:p>
                  </a:txBody>
                  <a:tcPr marL="0" marR="0" marT="8699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896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Research</a:t>
                      </a:r>
                      <a:r>
                        <a:rPr sz="1400" b="1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20" dirty="0">
                          <a:latin typeface="Arial"/>
                          <a:cs typeface="Arial"/>
                        </a:rPr>
                        <a:t>paper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D6DC2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Fuzzy</a:t>
                      </a:r>
                      <a:r>
                        <a:rPr sz="14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GC-SCNN-99.75%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Systemic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review-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96%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101155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0.0005</a:t>
                      </a:r>
                      <a:r>
                        <a:rPr sz="14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(approx.) 0.04(approx.)</a:t>
                      </a:r>
                      <a:endParaRPr sz="1400" dirty="0">
                        <a:latin typeface="Arial MT"/>
                        <a:cs typeface="Arial MT"/>
                      </a:endParaRPr>
                    </a:p>
                  </a:txBody>
                  <a:tcPr marL="0" marR="0" marT="8699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6523" y="198500"/>
            <a:ext cx="7212077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95"/>
              </a:spcBef>
            </a:pPr>
            <a:r>
              <a:rPr lang="en-US" dirty="0"/>
              <a:t>OVERVIEW:</a:t>
            </a:r>
            <a:r>
              <a:rPr lang="en-US" spc="-50" dirty="0"/>
              <a:t> </a:t>
            </a:r>
            <a:r>
              <a:rPr lang="en-US" dirty="0"/>
              <a:t>SKIN</a:t>
            </a:r>
            <a:r>
              <a:rPr lang="en-US" spc="-70" dirty="0"/>
              <a:t> </a:t>
            </a:r>
            <a:r>
              <a:rPr lang="en-US" dirty="0"/>
              <a:t>CANCERS</a:t>
            </a:r>
            <a:r>
              <a:rPr lang="en-US" spc="-40" dirty="0"/>
              <a:t> </a:t>
            </a:r>
            <a:r>
              <a:rPr lang="en-US" dirty="0"/>
              <a:t>AND</a:t>
            </a:r>
            <a:r>
              <a:rPr lang="en-US" spc="-75" dirty="0"/>
              <a:t> </a:t>
            </a:r>
            <a:r>
              <a:rPr lang="en-US" spc="-10" dirty="0"/>
              <a:t>PREVALENCE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3</a:t>
            </a:fld>
            <a:endParaRPr spc="-50" dirty="0"/>
          </a:p>
        </p:txBody>
      </p:sp>
      <p:sp>
        <p:nvSpPr>
          <p:cNvPr id="21" name="object 21"/>
          <p:cNvSpPr txBox="1"/>
          <p:nvPr/>
        </p:nvSpPr>
        <p:spPr>
          <a:xfrm>
            <a:off x="807721" y="1297516"/>
            <a:ext cx="3764279" cy="1330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900"/>
              </a:lnSpc>
              <a:spcBef>
                <a:spcPts val="95"/>
              </a:spcBef>
            </a:pPr>
            <a:r>
              <a:rPr sz="1600" b="1" spc="-10" dirty="0">
                <a:latin typeface="Calibri"/>
                <a:cs typeface="Calibri"/>
              </a:rPr>
              <a:t>Prevalence</a:t>
            </a:r>
            <a:endParaRPr sz="1600" dirty="0">
              <a:latin typeface="Calibri"/>
              <a:cs typeface="Calibri"/>
            </a:endParaRPr>
          </a:p>
          <a:p>
            <a:pPr marL="354965" indent="-342265">
              <a:lnSpc>
                <a:spcPts val="1650"/>
              </a:lnSpc>
              <a:buAutoNum type="arabicPeriod"/>
              <a:tabLst>
                <a:tab pos="354965" algn="l"/>
              </a:tabLst>
            </a:pPr>
            <a:r>
              <a:rPr sz="1400" dirty="0">
                <a:latin typeface="Calibri"/>
                <a:cs typeface="Calibri"/>
              </a:rPr>
              <a:t>The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most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common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cancer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United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States</a:t>
            </a:r>
            <a:endParaRPr sz="1400" dirty="0">
              <a:latin typeface="Calibri"/>
              <a:cs typeface="Calibri"/>
            </a:endParaRPr>
          </a:p>
          <a:p>
            <a:pPr marL="355600" marR="26670" indent="-342900">
              <a:lnSpc>
                <a:spcPts val="1689"/>
              </a:lnSpc>
              <a:spcBef>
                <a:spcPts val="40"/>
              </a:spcBef>
              <a:buAutoNum type="arabicPeriod"/>
              <a:tabLst>
                <a:tab pos="355600" algn="l"/>
              </a:tabLst>
            </a:pPr>
            <a:r>
              <a:rPr sz="1400" dirty="0">
                <a:latin typeface="Calibri"/>
                <a:cs typeface="Calibri"/>
              </a:rPr>
              <a:t>1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5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American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will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develop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skin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cancer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by</a:t>
            </a:r>
            <a:r>
              <a:rPr sz="1400" spc="-25" dirty="0">
                <a:latin typeface="Calibri"/>
                <a:cs typeface="Calibri"/>
              </a:rPr>
              <a:t> the </a:t>
            </a:r>
            <a:r>
              <a:rPr sz="1400" dirty="0">
                <a:latin typeface="Calibri"/>
                <a:cs typeface="Calibri"/>
              </a:rPr>
              <a:t>age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25" dirty="0">
                <a:latin typeface="Calibri"/>
                <a:cs typeface="Calibri"/>
              </a:rPr>
              <a:t> 70</a:t>
            </a:r>
            <a:endParaRPr sz="1400" dirty="0">
              <a:latin typeface="Calibri"/>
              <a:cs typeface="Calibri"/>
            </a:endParaRPr>
          </a:p>
          <a:p>
            <a:pPr marL="354965" indent="-342265">
              <a:lnSpc>
                <a:spcPts val="1610"/>
              </a:lnSpc>
              <a:buAutoNum type="arabicPeriod"/>
              <a:tabLst>
                <a:tab pos="354965" algn="l"/>
              </a:tabLst>
            </a:pPr>
            <a:r>
              <a:rPr sz="1400" dirty="0">
                <a:latin typeface="Calibri"/>
                <a:cs typeface="Calibri"/>
              </a:rPr>
              <a:t>Greater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than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200,000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people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will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diagnosed</a:t>
            </a:r>
            <a:endParaRPr sz="1400" dirty="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15"/>
              </a:spcBef>
            </a:pPr>
            <a:r>
              <a:rPr sz="1400" dirty="0">
                <a:latin typeface="Calibri"/>
                <a:cs typeface="Calibri"/>
              </a:rPr>
              <a:t>with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melanoma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2025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3" name="Right Arrow 2">
            <a:extLst>
              <a:ext uri="{FF2B5EF4-FFF2-40B4-BE49-F238E27FC236}">
                <a16:creationId xmlns:a16="http://schemas.microsoft.com/office/drawing/2014/main" id="{8A4F79C1-D69C-0D06-CEF9-3466034E9A29}"/>
              </a:ext>
            </a:extLst>
          </p:cNvPr>
          <p:cNvSpPr/>
          <p:nvPr/>
        </p:nvSpPr>
        <p:spPr>
          <a:xfrm>
            <a:off x="228600" y="3164184"/>
            <a:ext cx="5678584" cy="1280160"/>
          </a:xfrm>
          <a:prstGeom prst="rightArrow">
            <a:avLst/>
          </a:prstGeom>
          <a:solidFill>
            <a:srgbClr val="D6DBE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0141FCD-B570-B8A3-AC9F-D349304F64E3}"/>
              </a:ext>
            </a:extLst>
          </p:cNvPr>
          <p:cNvSpPr/>
          <p:nvPr/>
        </p:nvSpPr>
        <p:spPr>
          <a:xfrm>
            <a:off x="290402" y="3301344"/>
            <a:ext cx="2468880" cy="914400"/>
          </a:xfrm>
          <a:prstGeom prst="ellipse">
            <a:avLst/>
          </a:prstGeom>
          <a:solidFill>
            <a:srgbClr val="3498D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2600">
                <a:solidFill>
                  <a:srgbClr val="FFFFFF"/>
                </a:solidFill>
              </a:defRPr>
            </a:pPr>
            <a:r>
              <a:rPr dirty="0"/>
              <a:t>Benign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E465536-A2CB-0AE4-DF23-DD85B9268173}"/>
              </a:ext>
            </a:extLst>
          </p:cNvPr>
          <p:cNvSpPr/>
          <p:nvPr/>
        </p:nvSpPr>
        <p:spPr>
          <a:xfrm>
            <a:off x="2942162" y="3301344"/>
            <a:ext cx="2468880" cy="914400"/>
          </a:xfrm>
          <a:prstGeom prst="ellipse">
            <a:avLst/>
          </a:prstGeom>
          <a:solidFill>
            <a:srgbClr val="2980B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2600">
                <a:solidFill>
                  <a:srgbClr val="FFFFFF"/>
                </a:solidFill>
              </a:defRPr>
            </a:pPr>
            <a:r>
              <a:t>Malignant</a:t>
            </a:r>
          </a:p>
        </p:txBody>
      </p:sp>
      <p:sp>
        <p:nvSpPr>
          <p:cNvPr id="26" name="Right Arrow 5">
            <a:extLst>
              <a:ext uri="{FF2B5EF4-FFF2-40B4-BE49-F238E27FC236}">
                <a16:creationId xmlns:a16="http://schemas.microsoft.com/office/drawing/2014/main" id="{2DA1A929-33AD-3036-0557-1FC0EBFD4D6B}"/>
              </a:ext>
            </a:extLst>
          </p:cNvPr>
          <p:cNvSpPr/>
          <p:nvPr/>
        </p:nvSpPr>
        <p:spPr>
          <a:xfrm>
            <a:off x="5998624" y="3375220"/>
            <a:ext cx="2743200" cy="822960"/>
          </a:xfrm>
          <a:prstGeom prst="rightArrow">
            <a:avLst/>
          </a:prstGeom>
          <a:solidFill>
            <a:srgbClr val="3498D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2200">
                <a:solidFill>
                  <a:srgbClr val="FFFFFF"/>
                </a:solidFill>
              </a:defRPr>
            </a:pPr>
            <a:r>
              <a:rPr dirty="0"/>
              <a:t>Survival Rate 99%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A007FDD-CB92-2954-09EC-9CB32F797A61}"/>
              </a:ext>
            </a:extLst>
          </p:cNvPr>
          <p:cNvSpPr/>
          <p:nvPr/>
        </p:nvSpPr>
        <p:spPr>
          <a:xfrm>
            <a:off x="2522325" y="4666931"/>
            <a:ext cx="2080874" cy="64008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rPr dirty="0"/>
              <a:t>Early Detection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AD93E10-0346-26AD-A36A-9CFB091D90F1}"/>
              </a:ext>
            </a:extLst>
          </p:cNvPr>
          <p:cNvSpPr/>
          <p:nvPr/>
        </p:nvSpPr>
        <p:spPr>
          <a:xfrm>
            <a:off x="6516993" y="4639839"/>
            <a:ext cx="2286000" cy="64008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rPr dirty="0"/>
              <a:t>Early Intervention</a:t>
            </a:r>
          </a:p>
        </p:txBody>
      </p:sp>
      <p:sp>
        <p:nvSpPr>
          <p:cNvPr id="29" name="Google Shape;134;p3">
            <a:extLst>
              <a:ext uri="{FF2B5EF4-FFF2-40B4-BE49-F238E27FC236}">
                <a16:creationId xmlns:a16="http://schemas.microsoft.com/office/drawing/2014/main" id="{B9FBF63F-F96E-8CF2-60A1-2F289568B082}"/>
              </a:ext>
            </a:extLst>
          </p:cNvPr>
          <p:cNvSpPr txBox="1"/>
          <p:nvPr/>
        </p:nvSpPr>
        <p:spPr>
          <a:xfrm>
            <a:off x="439851" y="4352904"/>
            <a:ext cx="2561587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Melanocytic Nevi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Dermato Fibroma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Benign Keratosis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Vascular Lesions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133;p3">
            <a:extLst>
              <a:ext uri="{FF2B5EF4-FFF2-40B4-BE49-F238E27FC236}">
                <a16:creationId xmlns:a16="http://schemas.microsoft.com/office/drawing/2014/main" id="{474FD729-2539-6C55-F85B-031DE79E2228}"/>
              </a:ext>
            </a:extLst>
          </p:cNvPr>
          <p:cNvSpPr/>
          <p:nvPr/>
        </p:nvSpPr>
        <p:spPr>
          <a:xfrm>
            <a:off x="3825008" y="4184081"/>
            <a:ext cx="395400" cy="5085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" name="Google Shape;133;p3">
            <a:extLst>
              <a:ext uri="{FF2B5EF4-FFF2-40B4-BE49-F238E27FC236}">
                <a16:creationId xmlns:a16="http://schemas.microsoft.com/office/drawing/2014/main" id="{36987F26-1B41-4FAF-ADE7-68A32279832F}"/>
              </a:ext>
            </a:extLst>
          </p:cNvPr>
          <p:cNvSpPr/>
          <p:nvPr/>
        </p:nvSpPr>
        <p:spPr>
          <a:xfrm>
            <a:off x="7126804" y="4019476"/>
            <a:ext cx="395400" cy="64008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" name="Google Shape;135;p3">
            <a:extLst>
              <a:ext uri="{FF2B5EF4-FFF2-40B4-BE49-F238E27FC236}">
                <a16:creationId xmlns:a16="http://schemas.microsoft.com/office/drawing/2014/main" id="{B28B3F0C-55E2-491D-00D0-E62E69FDB690}"/>
              </a:ext>
            </a:extLst>
          </p:cNvPr>
          <p:cNvSpPr txBox="1"/>
          <p:nvPr/>
        </p:nvSpPr>
        <p:spPr>
          <a:xfrm>
            <a:off x="4750018" y="4532293"/>
            <a:ext cx="1708669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Melanoma (mel)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Basal Cell Carcinoma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Actinic Keratosis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7834" y="1177493"/>
            <a:ext cx="7501255" cy="5638082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469266" marR="1110615" indent="-457200">
              <a:lnSpc>
                <a:spcPts val="2920"/>
              </a:lnSpc>
              <a:spcBef>
                <a:spcPts val="465"/>
              </a:spcBef>
              <a:buSzPct val="103703"/>
              <a:buFont typeface="Arial" panose="020B0604020202020204" pitchFamily="34" charset="0"/>
              <a:buChar char="•"/>
              <a:tabLst>
                <a:tab pos="419100" algn="l"/>
              </a:tabLst>
            </a:pPr>
            <a:r>
              <a:rPr lang="en-US" sz="2700" dirty="0" err="1">
                <a:latin typeface="Arial MT"/>
                <a:cs typeface="Arial MT"/>
              </a:rPr>
              <a:t>ViT</a:t>
            </a:r>
            <a:r>
              <a:rPr lang="en-US" sz="2700" dirty="0">
                <a:latin typeface="Arial MT"/>
                <a:cs typeface="Arial MT"/>
              </a:rPr>
              <a:t> final model a</a:t>
            </a:r>
            <a:r>
              <a:rPr sz="2700" dirty="0">
                <a:latin typeface="Arial MT"/>
                <a:cs typeface="Arial MT"/>
              </a:rPr>
              <a:t>chieved</a:t>
            </a:r>
            <a:r>
              <a:rPr sz="2700" spc="-4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9</a:t>
            </a:r>
            <a:r>
              <a:rPr lang="en-US" sz="2700" dirty="0">
                <a:latin typeface="Arial MT"/>
                <a:cs typeface="Arial MT"/>
              </a:rPr>
              <a:t>9</a:t>
            </a:r>
            <a:r>
              <a:rPr sz="2700" dirty="0">
                <a:latin typeface="Arial MT"/>
                <a:cs typeface="Arial MT"/>
              </a:rPr>
              <a:t>%</a:t>
            </a:r>
            <a:r>
              <a:rPr lang="en-US" sz="2700" dirty="0">
                <a:latin typeface="Arial MT"/>
                <a:cs typeface="Arial MT"/>
              </a:rPr>
              <a:t> in training accuracy &amp; close to 91% in validation accuracy</a:t>
            </a:r>
            <a:endParaRPr sz="2700" dirty="0">
              <a:latin typeface="Arial MT"/>
              <a:cs typeface="Arial MT"/>
            </a:endParaRPr>
          </a:p>
          <a:p>
            <a:pPr marL="419100" marR="5080" indent="-407034">
              <a:lnSpc>
                <a:spcPts val="2920"/>
              </a:lnSpc>
              <a:spcBef>
                <a:spcPts val="2910"/>
              </a:spcBef>
              <a:buSzPct val="103703"/>
              <a:buChar char="•"/>
              <a:tabLst>
                <a:tab pos="419100" algn="l"/>
              </a:tabLst>
            </a:pPr>
            <a:r>
              <a:rPr sz="2700" dirty="0">
                <a:latin typeface="Arial MT"/>
                <a:cs typeface="Arial MT"/>
              </a:rPr>
              <a:t>Captured</a:t>
            </a:r>
            <a:r>
              <a:rPr sz="2700" spc="-4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both</a:t>
            </a:r>
            <a:r>
              <a:rPr sz="2700" spc="-1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local</a:t>
            </a:r>
            <a:r>
              <a:rPr sz="2700" spc="-2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details</a:t>
            </a:r>
            <a:r>
              <a:rPr sz="2700" spc="-2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and</a:t>
            </a:r>
            <a:r>
              <a:rPr sz="2700" spc="-2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global</a:t>
            </a:r>
            <a:r>
              <a:rPr sz="2700" spc="-20" dirty="0">
                <a:latin typeface="Arial MT"/>
                <a:cs typeface="Arial MT"/>
              </a:rPr>
              <a:t> </a:t>
            </a:r>
            <a:r>
              <a:rPr sz="2700" spc="-10" dirty="0">
                <a:latin typeface="Arial MT"/>
                <a:cs typeface="Arial MT"/>
              </a:rPr>
              <a:t>patterns </a:t>
            </a:r>
            <a:r>
              <a:rPr sz="2700" dirty="0">
                <a:latin typeface="Arial MT"/>
                <a:cs typeface="Arial MT"/>
              </a:rPr>
              <a:t>in</a:t>
            </a:r>
            <a:r>
              <a:rPr sz="2700" spc="-3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skin</a:t>
            </a:r>
            <a:r>
              <a:rPr sz="2700" spc="-15" dirty="0">
                <a:latin typeface="Arial MT"/>
                <a:cs typeface="Arial MT"/>
              </a:rPr>
              <a:t> </a:t>
            </a:r>
            <a:r>
              <a:rPr sz="2700" spc="-10" dirty="0">
                <a:latin typeface="Arial MT"/>
                <a:cs typeface="Arial MT"/>
              </a:rPr>
              <a:t>lesions.</a:t>
            </a:r>
            <a:endParaRPr sz="2700" dirty="0">
              <a:latin typeface="Arial MT"/>
              <a:cs typeface="Arial MT"/>
            </a:endParaRPr>
          </a:p>
          <a:p>
            <a:pPr marL="419100" marR="978535" indent="-407034">
              <a:lnSpc>
                <a:spcPts val="2920"/>
              </a:lnSpc>
              <a:spcBef>
                <a:spcPts val="2910"/>
              </a:spcBef>
              <a:buSzPct val="103703"/>
              <a:buChar char="•"/>
              <a:tabLst>
                <a:tab pos="419100" algn="l"/>
              </a:tabLst>
            </a:pPr>
            <a:r>
              <a:rPr sz="2700" dirty="0">
                <a:latin typeface="Arial MT"/>
                <a:cs typeface="Arial MT"/>
              </a:rPr>
              <a:t>Outperformed</a:t>
            </a:r>
            <a:r>
              <a:rPr sz="2700" spc="-4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traditional</a:t>
            </a:r>
            <a:r>
              <a:rPr sz="2700" spc="-4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CNN</a:t>
            </a:r>
            <a:r>
              <a:rPr sz="2700" spc="-4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models</a:t>
            </a:r>
            <a:r>
              <a:rPr sz="2700" spc="-50" dirty="0">
                <a:latin typeface="Arial MT"/>
                <a:cs typeface="Arial MT"/>
              </a:rPr>
              <a:t> </a:t>
            </a:r>
            <a:r>
              <a:rPr sz="2700" spc="-25" dirty="0">
                <a:latin typeface="Arial MT"/>
                <a:cs typeface="Arial MT"/>
              </a:rPr>
              <a:t>in </a:t>
            </a:r>
            <a:r>
              <a:rPr sz="2700" dirty="0">
                <a:latin typeface="Arial MT"/>
                <a:cs typeface="Arial MT"/>
              </a:rPr>
              <a:t>reliability</a:t>
            </a:r>
            <a:r>
              <a:rPr sz="2700" spc="-2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and</a:t>
            </a:r>
            <a:r>
              <a:rPr sz="2700" spc="-5" dirty="0">
                <a:latin typeface="Arial MT"/>
                <a:cs typeface="Arial MT"/>
              </a:rPr>
              <a:t> </a:t>
            </a:r>
            <a:r>
              <a:rPr sz="2700" spc="-10" dirty="0">
                <a:latin typeface="Arial MT"/>
                <a:cs typeface="Arial MT"/>
              </a:rPr>
              <a:t>precision.</a:t>
            </a:r>
            <a:endParaRPr sz="2700" dirty="0">
              <a:latin typeface="Arial MT"/>
              <a:cs typeface="Arial MT"/>
            </a:endParaRPr>
          </a:p>
          <a:p>
            <a:pPr marL="419100" marR="195580" indent="-407034">
              <a:lnSpc>
                <a:spcPts val="2920"/>
              </a:lnSpc>
              <a:spcBef>
                <a:spcPts val="2910"/>
              </a:spcBef>
              <a:buSzPct val="103703"/>
              <a:buChar char="•"/>
              <a:tabLst>
                <a:tab pos="419100" algn="l"/>
              </a:tabLst>
            </a:pPr>
            <a:r>
              <a:rPr sz="2700" dirty="0">
                <a:latin typeface="Arial MT"/>
                <a:cs typeface="Arial MT"/>
              </a:rPr>
              <a:t>Shows</a:t>
            </a:r>
            <a:r>
              <a:rPr sz="2700" spc="-2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strong</a:t>
            </a:r>
            <a:r>
              <a:rPr sz="2700" spc="-2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potential</a:t>
            </a:r>
            <a:r>
              <a:rPr sz="2700" spc="-1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for</a:t>
            </a:r>
            <a:r>
              <a:rPr sz="2700" spc="-1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early</a:t>
            </a:r>
            <a:r>
              <a:rPr sz="2700" spc="-1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and</a:t>
            </a:r>
            <a:r>
              <a:rPr sz="2700" spc="-25" dirty="0">
                <a:latin typeface="Arial MT"/>
                <a:cs typeface="Arial MT"/>
              </a:rPr>
              <a:t> </a:t>
            </a:r>
            <a:r>
              <a:rPr sz="2700" spc="-10" dirty="0">
                <a:latin typeface="Arial MT"/>
                <a:cs typeface="Arial MT"/>
              </a:rPr>
              <a:t>accurate </a:t>
            </a:r>
            <a:r>
              <a:rPr sz="2700" dirty="0">
                <a:latin typeface="Arial MT"/>
                <a:cs typeface="Arial MT"/>
              </a:rPr>
              <a:t>melanoma</a:t>
            </a:r>
            <a:r>
              <a:rPr sz="2700" spc="-35" dirty="0">
                <a:latin typeface="Arial MT"/>
                <a:cs typeface="Arial MT"/>
              </a:rPr>
              <a:t> </a:t>
            </a:r>
            <a:r>
              <a:rPr sz="2700" spc="-10" dirty="0">
                <a:latin typeface="Arial MT"/>
                <a:cs typeface="Arial MT"/>
              </a:rPr>
              <a:t>detection.</a:t>
            </a:r>
            <a:endParaRPr sz="2700" dirty="0">
              <a:latin typeface="Arial MT"/>
              <a:cs typeface="Arial MT"/>
            </a:endParaRPr>
          </a:p>
          <a:p>
            <a:pPr marL="419100" marR="918844" indent="-407034">
              <a:lnSpc>
                <a:spcPts val="2920"/>
              </a:lnSpc>
              <a:spcBef>
                <a:spcPts val="2910"/>
              </a:spcBef>
              <a:buSzPct val="103703"/>
              <a:buChar char="•"/>
              <a:tabLst>
                <a:tab pos="419100" algn="l"/>
              </a:tabLst>
            </a:pPr>
            <a:r>
              <a:rPr sz="2700" dirty="0">
                <a:latin typeface="Arial MT"/>
                <a:cs typeface="Arial MT"/>
              </a:rPr>
              <a:t>Supports</a:t>
            </a:r>
            <a:r>
              <a:rPr sz="2700" spc="-10" dirty="0">
                <a:latin typeface="Arial MT"/>
                <a:cs typeface="Arial MT"/>
              </a:rPr>
              <a:t> AI-</a:t>
            </a:r>
            <a:r>
              <a:rPr sz="2700" dirty="0">
                <a:latin typeface="Arial MT"/>
                <a:cs typeface="Arial MT"/>
              </a:rPr>
              <a:t>assisted</a:t>
            </a:r>
            <a:r>
              <a:rPr sz="2700" spc="-2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diagnosis</a:t>
            </a:r>
            <a:r>
              <a:rPr sz="2700" spc="-1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for</a:t>
            </a:r>
            <a:r>
              <a:rPr sz="2700" spc="10" dirty="0">
                <a:latin typeface="Arial MT"/>
                <a:cs typeface="Arial MT"/>
              </a:rPr>
              <a:t> </a:t>
            </a:r>
            <a:r>
              <a:rPr sz="2700" spc="-10" dirty="0">
                <a:latin typeface="Arial MT"/>
                <a:cs typeface="Arial MT"/>
              </a:rPr>
              <a:t>faster </a:t>
            </a:r>
            <a:r>
              <a:rPr sz="2700" dirty="0">
                <a:latin typeface="Arial MT"/>
                <a:cs typeface="Arial MT"/>
              </a:rPr>
              <a:t>clinical</a:t>
            </a:r>
            <a:r>
              <a:rPr sz="2700" spc="-50" dirty="0">
                <a:latin typeface="Arial MT"/>
                <a:cs typeface="Arial MT"/>
              </a:rPr>
              <a:t> </a:t>
            </a:r>
            <a:r>
              <a:rPr sz="2700" spc="-10" dirty="0">
                <a:latin typeface="Arial MT"/>
                <a:cs typeface="Arial MT"/>
              </a:rPr>
              <a:t>decisions.</a:t>
            </a:r>
            <a:endParaRPr sz="27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30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CONCLUSION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7834" y="1028191"/>
            <a:ext cx="7912734" cy="439547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417195" marR="640080" indent="-405130" algn="just">
              <a:lnSpc>
                <a:spcPts val="2590"/>
              </a:lnSpc>
              <a:spcBef>
                <a:spcPts val="425"/>
              </a:spcBef>
              <a:buSzPct val="116666"/>
              <a:buFont typeface="Arial MT"/>
              <a:buChar char="•"/>
              <a:tabLst>
                <a:tab pos="419100" algn="l"/>
              </a:tabLst>
            </a:pPr>
            <a:r>
              <a:rPr sz="2400" dirty="0">
                <a:latin typeface="Arial MT"/>
                <a:cs typeface="Arial MT"/>
              </a:rPr>
              <a:t>Integrate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9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techniques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from</a:t>
            </a:r>
            <a:r>
              <a:rPr sz="2400" spc="-9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Skin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Caner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DeepNet 	</a:t>
            </a:r>
            <a:r>
              <a:rPr sz="2400" dirty="0">
                <a:latin typeface="Arial MT"/>
                <a:cs typeface="Arial MT"/>
              </a:rPr>
              <a:t>such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as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adaptive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contrast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enhancement(AGCWD), 	</a:t>
            </a:r>
            <a:r>
              <a:rPr sz="2400" dirty="0">
                <a:latin typeface="Arial MT"/>
                <a:cs typeface="Arial MT"/>
              </a:rPr>
              <a:t>hybrid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Mask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R-</a:t>
            </a:r>
            <a:r>
              <a:rPr sz="2400" dirty="0">
                <a:latin typeface="Arial MT"/>
                <a:cs typeface="Arial MT"/>
              </a:rPr>
              <a:t>CNN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+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GrabCut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segmentation.</a:t>
            </a:r>
            <a:endParaRPr sz="2400">
              <a:latin typeface="Arial MT"/>
              <a:cs typeface="Arial MT"/>
            </a:endParaRPr>
          </a:p>
          <a:p>
            <a:pPr marL="417195" marR="163830" indent="-405130" algn="just">
              <a:lnSpc>
                <a:spcPts val="2590"/>
              </a:lnSpc>
              <a:spcBef>
                <a:spcPts val="10"/>
              </a:spcBef>
              <a:buSzPct val="116666"/>
              <a:buChar char="•"/>
              <a:tabLst>
                <a:tab pos="419100" algn="l"/>
              </a:tabLst>
            </a:pPr>
            <a:r>
              <a:rPr sz="2400" dirty="0">
                <a:latin typeface="Arial MT"/>
                <a:cs typeface="Arial MT"/>
              </a:rPr>
              <a:t>Validate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model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robustness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on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larger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and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more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diverse 	</a:t>
            </a:r>
            <a:r>
              <a:rPr sz="2400" dirty="0">
                <a:latin typeface="Arial MT"/>
                <a:cs typeface="Arial MT"/>
              </a:rPr>
              <a:t>datasets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such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as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ISCI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2019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and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PH2</a:t>
            </a:r>
            <a:endParaRPr sz="2400">
              <a:latin typeface="Arial MT"/>
              <a:cs typeface="Arial MT"/>
            </a:endParaRPr>
          </a:p>
          <a:p>
            <a:pPr marL="419100" indent="-406400">
              <a:lnSpc>
                <a:spcPts val="2315"/>
              </a:lnSpc>
              <a:buSzPct val="116666"/>
              <a:buFont typeface="Arial MT"/>
              <a:buChar char="•"/>
              <a:tabLst>
                <a:tab pos="419100" algn="l"/>
              </a:tabLst>
            </a:pPr>
            <a:r>
              <a:rPr sz="2400" dirty="0">
                <a:latin typeface="Calibri"/>
                <a:cs typeface="Calibri"/>
              </a:rPr>
              <a:t>Employ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visualization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tools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like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Grad-</a:t>
            </a:r>
            <a:r>
              <a:rPr sz="2400" dirty="0">
                <a:latin typeface="Calibri"/>
                <a:cs typeface="Calibri"/>
              </a:rPr>
              <a:t>CAM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attention</a:t>
            </a:r>
            <a:endParaRPr sz="2400">
              <a:latin typeface="Calibri"/>
              <a:cs typeface="Calibri"/>
            </a:endParaRPr>
          </a:p>
          <a:p>
            <a:pPr marL="419100" marR="452120">
              <a:lnSpc>
                <a:spcPts val="2590"/>
              </a:lnSpc>
              <a:spcBef>
                <a:spcPts val="185"/>
              </a:spcBef>
            </a:pPr>
            <a:r>
              <a:rPr sz="2400" dirty="0">
                <a:latin typeface="Calibri"/>
                <a:cs typeface="Calibri"/>
              </a:rPr>
              <a:t>heatmaps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interpret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ViT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attention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regions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improve </a:t>
            </a:r>
            <a:r>
              <a:rPr sz="2400" dirty="0">
                <a:latin typeface="Calibri"/>
                <a:cs typeface="Calibri"/>
              </a:rPr>
              <a:t>clinical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trust</a:t>
            </a:r>
            <a:endParaRPr sz="2400">
              <a:latin typeface="Calibri"/>
              <a:cs typeface="Calibri"/>
            </a:endParaRPr>
          </a:p>
          <a:p>
            <a:pPr marL="419100" marR="84455" indent="-407034">
              <a:lnSpc>
                <a:spcPts val="2590"/>
              </a:lnSpc>
              <a:spcBef>
                <a:spcPts val="5"/>
              </a:spcBef>
              <a:buSzPct val="116666"/>
              <a:buFont typeface="Arial MT"/>
              <a:buChar char="•"/>
              <a:tabLst>
                <a:tab pos="419100" algn="l"/>
              </a:tabLst>
            </a:pPr>
            <a:r>
              <a:rPr sz="2400" dirty="0">
                <a:latin typeface="Calibri"/>
                <a:cs typeface="Calibri"/>
              </a:rPr>
              <a:t>Combine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clinical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metadata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(e.g.,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patient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history,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lesion </a:t>
            </a:r>
            <a:r>
              <a:rPr sz="2400" dirty="0">
                <a:latin typeface="Calibri"/>
                <a:cs typeface="Calibri"/>
              </a:rPr>
              <a:t>evolution)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image-based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learning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enhance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diagnostic</a:t>
            </a:r>
            <a:endParaRPr sz="2400">
              <a:latin typeface="Calibri"/>
              <a:cs typeface="Calibri"/>
            </a:endParaRPr>
          </a:p>
          <a:p>
            <a:pPr marL="419100">
              <a:lnSpc>
                <a:spcPts val="2470"/>
              </a:lnSpc>
            </a:pPr>
            <a:r>
              <a:rPr sz="2400" spc="-10" dirty="0">
                <a:latin typeface="Calibri"/>
                <a:cs typeface="Calibri"/>
              </a:rPr>
              <a:t>accuracy</a:t>
            </a:r>
            <a:endParaRPr sz="2400">
              <a:latin typeface="Calibri"/>
              <a:cs typeface="Calibri"/>
            </a:endParaRPr>
          </a:p>
          <a:p>
            <a:pPr marL="417195" marR="5080" indent="-405130" algn="just">
              <a:lnSpc>
                <a:spcPct val="89300"/>
              </a:lnSpc>
              <a:spcBef>
                <a:spcPts val="200"/>
              </a:spcBef>
              <a:buSzPct val="116666"/>
              <a:buChar char="•"/>
              <a:tabLst>
                <a:tab pos="419100" algn="l"/>
              </a:tabLst>
            </a:pPr>
            <a:r>
              <a:rPr sz="2400" dirty="0">
                <a:latin typeface="Arial MT"/>
                <a:cs typeface="Arial MT"/>
              </a:rPr>
              <a:t>Develop</a:t>
            </a:r>
            <a:r>
              <a:rPr sz="2400" spc="33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340" dirty="0">
                <a:latin typeface="Arial MT"/>
                <a:cs typeface="Arial MT"/>
              </a:rPr>
              <a:t>  </a:t>
            </a:r>
            <a:r>
              <a:rPr sz="2400" spc="-25" dirty="0">
                <a:latin typeface="Arial MT"/>
                <a:cs typeface="Arial MT"/>
              </a:rPr>
              <a:t>web-</a:t>
            </a:r>
            <a:r>
              <a:rPr sz="2400" dirty="0">
                <a:latin typeface="Arial MT"/>
                <a:cs typeface="Arial MT"/>
              </a:rPr>
              <a:t>based</a:t>
            </a:r>
            <a:r>
              <a:rPr sz="2400" spc="33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diagnostic</a:t>
            </a:r>
            <a:r>
              <a:rPr sz="2400" spc="33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tool</a:t>
            </a:r>
            <a:r>
              <a:rPr sz="2400" spc="33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for</a:t>
            </a:r>
            <a:r>
              <a:rPr sz="2400" spc="335" dirty="0">
                <a:latin typeface="Arial MT"/>
                <a:cs typeface="Arial MT"/>
              </a:rPr>
              <a:t>  </a:t>
            </a:r>
            <a:r>
              <a:rPr sz="2400" spc="-10" dirty="0">
                <a:latin typeface="Arial MT"/>
                <a:cs typeface="Arial MT"/>
              </a:rPr>
              <a:t>clinical 	testing</a:t>
            </a:r>
            <a:r>
              <a:rPr sz="2800" spc="-10" dirty="0">
                <a:latin typeface="Arial MT"/>
                <a:cs typeface="Arial MT"/>
              </a:rPr>
              <a:t>.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95"/>
              </a:spcBef>
            </a:pPr>
            <a:r>
              <a:rPr dirty="0"/>
              <a:t>FUTURE</a:t>
            </a:r>
            <a:r>
              <a:rPr spc="-75" dirty="0"/>
              <a:t> </a:t>
            </a:r>
            <a:r>
              <a:rPr spc="-20" dirty="0"/>
              <a:t>WORK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650" y="896848"/>
            <a:ext cx="7896859" cy="5323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7665" marR="459740" indent="-355600">
              <a:lnSpc>
                <a:spcPct val="115999"/>
              </a:lnSpc>
              <a:spcBef>
                <a:spcPts val="100"/>
              </a:spcBef>
              <a:buFont typeface="Times New Roman"/>
              <a:buChar char="•"/>
              <a:tabLst>
                <a:tab pos="367665" algn="l"/>
              </a:tabLst>
            </a:pPr>
            <a:r>
              <a:rPr sz="2000" dirty="0">
                <a:latin typeface="Times New Roman"/>
                <a:cs typeface="Times New Roman"/>
              </a:rPr>
              <a:t>U.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Bhimavarapu,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Battineni,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“Skin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Lesion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Analysis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Melanoma </a:t>
            </a:r>
            <a:r>
              <a:rPr sz="2000" dirty="0">
                <a:latin typeface="Times New Roman"/>
                <a:cs typeface="Times New Roman"/>
              </a:rPr>
              <a:t>Detection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Using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Novel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Deep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Learning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Model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Fuzzy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GC-SCNN”, </a:t>
            </a:r>
            <a:r>
              <a:rPr sz="2000" i="1" dirty="0">
                <a:latin typeface="Times New Roman"/>
                <a:cs typeface="Times New Roman"/>
              </a:rPr>
              <a:t>Healthcare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vol.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10,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no.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5, p.962,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May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2022</a:t>
            </a:r>
            <a:endParaRPr sz="2000">
              <a:latin typeface="Times New Roman"/>
              <a:cs typeface="Times New Roman"/>
            </a:endParaRPr>
          </a:p>
          <a:p>
            <a:pPr marL="367665" marR="178435" indent="-355600">
              <a:lnSpc>
                <a:spcPct val="115999"/>
              </a:lnSpc>
              <a:spcBef>
                <a:spcPts val="800"/>
              </a:spcBef>
              <a:buChar char="•"/>
              <a:tabLst>
                <a:tab pos="367665" algn="l"/>
                <a:tab pos="431165" algn="l"/>
              </a:tabLst>
            </a:pPr>
            <a:r>
              <a:rPr sz="2000" dirty="0">
                <a:latin typeface="Times New Roman"/>
                <a:cs typeface="Times New Roman"/>
              </a:rPr>
              <a:t>	American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Academy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Dermatology,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“Skin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cancer,”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AAD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June.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20, </a:t>
            </a:r>
            <a:r>
              <a:rPr sz="2000" dirty="0">
                <a:latin typeface="Times New Roman"/>
                <a:cs typeface="Times New Roman"/>
              </a:rPr>
              <a:t>2025.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[Online].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Available: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u="sng" spc="-10" dirty="0">
                <a:solidFill>
                  <a:srgbClr val="467885"/>
                </a:solidFill>
                <a:uFill>
                  <a:solidFill>
                    <a:srgbClr val="467885"/>
                  </a:solidFill>
                </a:uFill>
                <a:latin typeface="Times New Roman"/>
                <a:cs typeface="Times New Roman"/>
                <a:hlinkClick r:id="rId2"/>
              </a:rPr>
              <a:t>https://www.aad.org/media/stats-skin-cancer</a:t>
            </a:r>
            <a:r>
              <a:rPr sz="2000" spc="-10" dirty="0">
                <a:latin typeface="Times New Roman"/>
                <a:cs typeface="Times New Roman"/>
              </a:rPr>
              <a:t>. </a:t>
            </a:r>
            <a:r>
              <a:rPr sz="2000" dirty="0">
                <a:latin typeface="Times New Roman"/>
                <a:cs typeface="Times New Roman"/>
              </a:rPr>
              <a:t>[Accessed: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Oct.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04,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2025].</a:t>
            </a:r>
            <a:endParaRPr sz="2000">
              <a:latin typeface="Times New Roman"/>
              <a:cs typeface="Times New Roman"/>
            </a:endParaRPr>
          </a:p>
          <a:p>
            <a:pPr marL="366395" marR="5080" indent="-354330" algn="just">
              <a:lnSpc>
                <a:spcPct val="100000"/>
              </a:lnSpc>
              <a:spcBef>
                <a:spcPts val="1019"/>
              </a:spcBef>
              <a:buChar char="•"/>
              <a:tabLst>
                <a:tab pos="367665" algn="l"/>
              </a:tabLst>
            </a:pPr>
            <a:r>
              <a:rPr sz="2000" dirty="0">
                <a:latin typeface="Times New Roman"/>
                <a:cs typeface="Times New Roman"/>
              </a:rPr>
              <a:t>A.</a:t>
            </a:r>
            <a:r>
              <a:rPr sz="2000" spc="210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Adealnabi,</a:t>
            </a:r>
            <a:r>
              <a:rPr sz="2000" spc="204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S.</a:t>
            </a:r>
            <a:r>
              <a:rPr sz="2000" spc="210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Eduardo</a:t>
            </a:r>
            <a:r>
              <a:rPr sz="2000" spc="204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J,</a:t>
            </a:r>
            <a:r>
              <a:rPr sz="2000" spc="210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M.</a:t>
            </a:r>
            <a:r>
              <a:rPr sz="2000" spc="210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Becevic,</a:t>
            </a:r>
            <a:r>
              <a:rPr sz="2000" spc="215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E.</a:t>
            </a:r>
            <a:r>
              <a:rPr sz="2000" spc="210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H.</a:t>
            </a:r>
            <a:r>
              <a:rPr sz="2000" spc="210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Smith,</a:t>
            </a:r>
            <a:r>
              <a:rPr sz="2000" spc="210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P</a:t>
            </a:r>
            <a:r>
              <a:rPr sz="2000" spc="215" dirty="0">
                <a:latin typeface="Times New Roman"/>
                <a:cs typeface="Times New Roman"/>
              </a:rPr>
              <a:t>  </a:t>
            </a:r>
            <a:r>
              <a:rPr sz="2000" spc="-20" dirty="0">
                <a:latin typeface="Times New Roman"/>
                <a:cs typeface="Times New Roman"/>
              </a:rPr>
              <a:t>Rao, 	</a:t>
            </a:r>
            <a:r>
              <a:rPr sz="2000" dirty="0">
                <a:latin typeface="Times New Roman"/>
                <a:cs typeface="Times New Roman"/>
              </a:rPr>
              <a:t>“Transformers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Skin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Lesion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Classification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Diagnosis: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systematic 	</a:t>
            </a:r>
            <a:r>
              <a:rPr sz="2000" dirty="0">
                <a:latin typeface="Times New Roman"/>
                <a:cs typeface="Times New Roman"/>
              </a:rPr>
              <a:t>Review,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Health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Informatics,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September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2024.</a:t>
            </a:r>
            <a:endParaRPr sz="2000">
              <a:latin typeface="Times New Roman"/>
              <a:cs typeface="Times New Roman"/>
            </a:endParaRPr>
          </a:p>
          <a:p>
            <a:pPr marL="366395" marR="5080" indent="-354330" algn="just">
              <a:lnSpc>
                <a:spcPct val="114999"/>
              </a:lnSpc>
              <a:spcBef>
                <a:spcPts val="2190"/>
              </a:spcBef>
              <a:buChar char="•"/>
              <a:tabLst>
                <a:tab pos="367665" algn="l"/>
              </a:tabLst>
            </a:pPr>
            <a:r>
              <a:rPr sz="2000" dirty="0">
                <a:latin typeface="Times New Roman"/>
                <a:cs typeface="Times New Roman"/>
              </a:rPr>
              <a:t>A.</a:t>
            </a:r>
            <a:r>
              <a:rPr sz="2000" spc="2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S.</a:t>
            </a:r>
            <a:r>
              <a:rPr sz="2000" spc="229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Al-</a:t>
            </a:r>
            <a:r>
              <a:rPr sz="2000" dirty="0">
                <a:latin typeface="Times New Roman"/>
                <a:cs typeface="Times New Roman"/>
              </a:rPr>
              <a:t>Waisy,</a:t>
            </a:r>
            <a:r>
              <a:rPr sz="2000" spc="2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S.</a:t>
            </a:r>
            <a:r>
              <a:rPr sz="2000" spc="2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AlFahdawi,</a:t>
            </a:r>
            <a:r>
              <a:rPr sz="2000" spc="2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M.I.</a:t>
            </a:r>
            <a:r>
              <a:rPr sz="2000" spc="2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Khalaf,</a:t>
            </a:r>
            <a:r>
              <a:rPr sz="2000" spc="2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M.</a:t>
            </a:r>
            <a:r>
              <a:rPr sz="2000" spc="2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A.</a:t>
            </a:r>
            <a:r>
              <a:rPr sz="2000" spc="2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Mohmmed,</a:t>
            </a:r>
            <a:r>
              <a:rPr sz="2000" spc="2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B.</a:t>
            </a:r>
            <a:r>
              <a:rPr sz="2000" spc="24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All- 	</a:t>
            </a:r>
            <a:r>
              <a:rPr sz="2000" dirty="0">
                <a:latin typeface="Times New Roman"/>
                <a:cs typeface="Times New Roman"/>
              </a:rPr>
              <a:t>Attar,</a:t>
            </a:r>
            <a:r>
              <a:rPr sz="2000" spc="2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M.N.</a:t>
            </a:r>
            <a:r>
              <a:rPr sz="2000" spc="229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AL-</a:t>
            </a:r>
            <a:r>
              <a:rPr sz="2000" dirty="0">
                <a:latin typeface="Times New Roman"/>
                <a:cs typeface="Times New Roman"/>
              </a:rPr>
              <a:t>Andoli,</a:t>
            </a:r>
            <a:r>
              <a:rPr sz="2000" spc="2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“</a:t>
            </a:r>
            <a:r>
              <a:rPr sz="2000" spc="2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229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Deep</a:t>
            </a:r>
            <a:r>
              <a:rPr sz="2000" spc="2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Learning</a:t>
            </a:r>
            <a:r>
              <a:rPr sz="2000" spc="229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Framework</a:t>
            </a:r>
            <a:r>
              <a:rPr sz="2000" spc="2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2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Automated 	</a:t>
            </a:r>
            <a:r>
              <a:rPr sz="2000" dirty="0">
                <a:latin typeface="Times New Roman"/>
                <a:cs typeface="Times New Roman"/>
              </a:rPr>
              <a:t>early</a:t>
            </a:r>
            <a:r>
              <a:rPr sz="2000" spc="390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Diagnosis</a:t>
            </a:r>
            <a:r>
              <a:rPr sz="2000" spc="395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400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Classification</a:t>
            </a:r>
            <a:r>
              <a:rPr sz="2000" spc="390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395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Skin</a:t>
            </a:r>
            <a:r>
              <a:rPr sz="2000" spc="395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Cancer</a:t>
            </a:r>
            <a:r>
              <a:rPr sz="2000" spc="395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Lesions</a:t>
            </a:r>
            <a:r>
              <a:rPr sz="2000" spc="395" dirty="0">
                <a:latin typeface="Times New Roman"/>
                <a:cs typeface="Times New Roman"/>
              </a:rPr>
              <a:t>  </a:t>
            </a:r>
            <a:r>
              <a:rPr sz="2000" spc="-25" dirty="0">
                <a:latin typeface="Times New Roman"/>
                <a:cs typeface="Times New Roman"/>
              </a:rPr>
              <a:t>in 	</a:t>
            </a:r>
            <a:r>
              <a:rPr sz="2000" dirty="0">
                <a:latin typeface="Times New Roman"/>
                <a:cs typeface="Times New Roman"/>
              </a:rPr>
              <a:t>Dermoscopy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Images”,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Scientific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Reports,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vol.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15,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no.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1,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p.31234,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August 	</a:t>
            </a:r>
            <a:r>
              <a:rPr sz="2000" spc="-20" dirty="0">
                <a:latin typeface="Times New Roman"/>
                <a:cs typeface="Times New Roman"/>
              </a:rPr>
              <a:t>2025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32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REFERENCES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675120"/>
            </a:xfrm>
            <a:custGeom>
              <a:avLst/>
              <a:gdLst/>
              <a:ahLst/>
              <a:cxnLst/>
              <a:rect l="l" t="t" r="r" b="b"/>
              <a:pathLst>
                <a:path w="9144000" h="6675120">
                  <a:moveTo>
                    <a:pt x="0" y="6675120"/>
                  </a:moveTo>
                  <a:lnTo>
                    <a:pt x="9144000" y="667512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6675120"/>
                  </a:lnTo>
                  <a:close/>
                </a:path>
              </a:pathLst>
            </a:custGeom>
            <a:solidFill>
              <a:srgbClr val="69B3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675119"/>
              <a:ext cx="9144000" cy="182880"/>
            </a:xfrm>
            <a:custGeom>
              <a:avLst/>
              <a:gdLst/>
              <a:ahLst/>
              <a:cxnLst/>
              <a:rect l="l" t="t" r="r" b="b"/>
              <a:pathLst>
                <a:path w="9144000" h="182879">
                  <a:moveTo>
                    <a:pt x="9144000" y="0"/>
                  </a:moveTo>
                  <a:lnTo>
                    <a:pt x="0" y="0"/>
                  </a:lnTo>
                  <a:lnTo>
                    <a:pt x="0" y="182879"/>
                  </a:lnTo>
                  <a:lnTo>
                    <a:pt x="9144000" y="182879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C6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47330" y="322592"/>
              <a:ext cx="667512" cy="2692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489321" cy="548932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768085" y="2482976"/>
            <a:ext cx="231838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10" dirty="0">
                <a:solidFill>
                  <a:srgbClr val="000000"/>
                </a:solidFill>
                <a:latin typeface="Calibri"/>
                <a:cs typeface="Calibri"/>
              </a:rPr>
              <a:t>Questions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33</a:t>
            </a:fld>
            <a:endParaRPr spc="-2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FF2A0-B9EB-8BD8-5B8C-EBD416267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B436695-AA63-0251-34EB-D74F9B0146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APPLICATION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A63C103-0773-CB72-D567-B857C6FD0795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4</a:t>
            </a:fld>
            <a:endParaRPr spc="-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033E30-481B-DF53-6370-BE61C7FAF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9144000" cy="501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30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95"/>
              </a:spcBef>
            </a:pPr>
            <a:r>
              <a:rPr dirty="0"/>
              <a:t>LITERATURE</a:t>
            </a:r>
            <a:r>
              <a:rPr spc="-120" dirty="0"/>
              <a:t> </a:t>
            </a:r>
            <a:r>
              <a:rPr spc="-10" dirty="0"/>
              <a:t>REVIEW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5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314076"/>
            <a:ext cx="7480300" cy="414020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475"/>
              </a:spcBef>
              <a:buFont typeface="Arial MT"/>
              <a:buChar char="•"/>
              <a:tabLst>
                <a:tab pos="299085" algn="l"/>
              </a:tabLst>
            </a:pPr>
            <a:r>
              <a:rPr sz="1800" i="1" dirty="0">
                <a:latin typeface="Calibri"/>
                <a:cs typeface="Calibri"/>
              </a:rPr>
              <a:t>Transformers</a:t>
            </a:r>
            <a:r>
              <a:rPr sz="1800" i="1" spc="-4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in</a:t>
            </a:r>
            <a:r>
              <a:rPr sz="1800" i="1" spc="-3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Skin</a:t>
            </a:r>
            <a:r>
              <a:rPr sz="1800" i="1" spc="-4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Lesion</a:t>
            </a:r>
            <a:r>
              <a:rPr sz="1800" i="1" spc="-2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Classification</a:t>
            </a:r>
            <a:r>
              <a:rPr sz="1800" i="1" spc="-1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a</a:t>
            </a:r>
            <a:r>
              <a:rPr sz="1800" i="1" spc="-4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Diagnosis</a:t>
            </a:r>
            <a:r>
              <a:rPr sz="1800" i="1" spc="-1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(Aldealnabi</a:t>
            </a:r>
            <a:r>
              <a:rPr sz="1800" i="1" spc="-2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et</a:t>
            </a:r>
            <a:r>
              <a:rPr sz="1800" i="1" spc="-3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al,</a:t>
            </a:r>
            <a:r>
              <a:rPr sz="1800" i="1" spc="-35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2024)</a:t>
            </a:r>
            <a:endParaRPr sz="18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335"/>
              </a:spcBef>
              <a:buFont typeface="Segoe UI Symbol"/>
              <a:buChar char="⮚"/>
              <a:tabLst>
                <a:tab pos="755015" algn="l"/>
              </a:tabLst>
            </a:pPr>
            <a:r>
              <a:rPr sz="1600" dirty="0">
                <a:latin typeface="Calibri"/>
                <a:cs typeface="Calibri"/>
              </a:rPr>
              <a:t>Traditional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CNN’s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capture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local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features</a:t>
            </a:r>
            <a:endParaRPr sz="16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300"/>
              </a:spcBef>
              <a:buFont typeface="Segoe UI Symbol"/>
              <a:buChar char="⮚"/>
              <a:tabLst>
                <a:tab pos="755015" algn="l"/>
              </a:tabLst>
            </a:pPr>
            <a:r>
              <a:rPr sz="1600" dirty="0">
                <a:latin typeface="Calibri"/>
                <a:cs typeface="Calibri"/>
              </a:rPr>
              <a:t>Vision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Transformers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(ViTs)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add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global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context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attention</a:t>
            </a:r>
            <a:endParaRPr sz="16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315"/>
              </a:spcBef>
              <a:buFont typeface="Segoe UI Symbol"/>
              <a:buChar char="⮚"/>
              <a:tabLst>
                <a:tab pos="755015" algn="l"/>
              </a:tabLst>
            </a:pPr>
            <a:r>
              <a:rPr sz="1600" dirty="0">
                <a:latin typeface="Calibri"/>
                <a:cs typeface="Calibri"/>
              </a:rPr>
              <a:t>Achieved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96%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accuracy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on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HAM10000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dataset</a:t>
            </a:r>
            <a:endParaRPr sz="1600">
              <a:latin typeface="Calibri"/>
              <a:cs typeface="Calibri"/>
            </a:endParaRPr>
          </a:p>
          <a:p>
            <a:pPr marL="299085" marR="995680" indent="-287020">
              <a:lnSpc>
                <a:spcPts val="1939"/>
              </a:lnSpc>
              <a:spcBef>
                <a:spcPts val="1019"/>
              </a:spcBef>
              <a:buFont typeface="Arial MT"/>
              <a:buChar char="•"/>
              <a:tabLst>
                <a:tab pos="299085" algn="l"/>
              </a:tabLst>
            </a:pPr>
            <a:r>
              <a:rPr sz="1800" i="1" dirty="0">
                <a:latin typeface="Calibri"/>
                <a:cs typeface="Calibri"/>
              </a:rPr>
              <a:t>Skin</a:t>
            </a:r>
            <a:r>
              <a:rPr sz="1800" i="1" spc="-5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Lesion</a:t>
            </a:r>
            <a:r>
              <a:rPr sz="1800" i="1" spc="-2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Analysis</a:t>
            </a:r>
            <a:r>
              <a:rPr sz="1800" i="1" spc="-4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for</a:t>
            </a:r>
            <a:r>
              <a:rPr sz="1800" i="1" spc="-4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Melanoma</a:t>
            </a:r>
            <a:r>
              <a:rPr sz="1800" i="1" spc="-3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Detection</a:t>
            </a:r>
            <a:r>
              <a:rPr sz="1800" i="1" spc="-2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Using</a:t>
            </a:r>
            <a:r>
              <a:rPr sz="1800" i="1" spc="-3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Fuzzy</a:t>
            </a:r>
            <a:r>
              <a:rPr sz="1800" i="1" spc="-3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GC-</a:t>
            </a:r>
            <a:r>
              <a:rPr sz="1800" i="1" spc="-20" dirty="0">
                <a:latin typeface="Calibri"/>
                <a:cs typeface="Calibri"/>
              </a:rPr>
              <a:t>SCNN </a:t>
            </a:r>
            <a:r>
              <a:rPr sz="1800" i="1" dirty="0">
                <a:latin typeface="Calibri"/>
                <a:cs typeface="Calibri"/>
              </a:rPr>
              <a:t>(Bhimavarapu</a:t>
            </a:r>
            <a:r>
              <a:rPr sz="1800" i="1" spc="-1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et</a:t>
            </a:r>
            <a:r>
              <a:rPr sz="1800" i="1" spc="-2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al,</a:t>
            </a:r>
            <a:r>
              <a:rPr sz="1800" i="1" spc="-10" dirty="0">
                <a:latin typeface="Calibri"/>
                <a:cs typeface="Calibri"/>
              </a:rPr>
              <a:t> 2022)</a:t>
            </a:r>
            <a:endParaRPr sz="18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295"/>
              </a:spcBef>
              <a:buFont typeface="Segoe UI Symbol"/>
              <a:buChar char="⮚"/>
              <a:tabLst>
                <a:tab pos="755015" algn="l"/>
              </a:tabLst>
            </a:pPr>
            <a:r>
              <a:rPr sz="1600" spc="-10" dirty="0">
                <a:latin typeface="Calibri"/>
                <a:cs typeface="Calibri"/>
              </a:rPr>
              <a:t>Combined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fuzzy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logic,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GrabCut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segmentation,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stacked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CNNs</a:t>
            </a:r>
            <a:endParaRPr sz="16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310"/>
              </a:spcBef>
              <a:buFont typeface="Segoe UI Symbol"/>
              <a:buChar char="⮚"/>
              <a:tabLst>
                <a:tab pos="755015" algn="l"/>
              </a:tabLst>
            </a:pPr>
            <a:r>
              <a:rPr sz="1600" dirty="0">
                <a:latin typeface="Calibri"/>
                <a:cs typeface="Calibri"/>
              </a:rPr>
              <a:t>Achieved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99.75%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accuracy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100%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sensitivity</a:t>
            </a:r>
            <a:endParaRPr sz="16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300"/>
              </a:spcBef>
              <a:buFont typeface="Segoe UI Symbol"/>
              <a:buChar char="⮚"/>
              <a:tabLst>
                <a:tab pos="755650" algn="l"/>
              </a:tabLst>
            </a:pPr>
            <a:r>
              <a:rPr sz="1600" dirty="0">
                <a:latin typeface="Calibri"/>
                <a:cs typeface="Calibri"/>
              </a:rPr>
              <a:t>Handles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uncertain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lesion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boundaries</a:t>
            </a:r>
            <a:endParaRPr sz="1600">
              <a:latin typeface="Calibri"/>
              <a:cs typeface="Calibri"/>
            </a:endParaRPr>
          </a:p>
          <a:p>
            <a:pPr marL="299085" marR="5080" indent="-287020">
              <a:lnSpc>
                <a:spcPts val="1939"/>
              </a:lnSpc>
              <a:spcBef>
                <a:spcPts val="1025"/>
              </a:spcBef>
              <a:buFont typeface="Arial MT"/>
              <a:buChar char="•"/>
              <a:tabLst>
                <a:tab pos="299085" algn="l"/>
              </a:tabLst>
            </a:pPr>
            <a:r>
              <a:rPr sz="1800" i="1" dirty="0">
                <a:latin typeface="Calibri"/>
                <a:cs typeface="Calibri"/>
              </a:rPr>
              <a:t>A</a:t>
            </a:r>
            <a:r>
              <a:rPr sz="1800" i="1" spc="-2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Deep</a:t>
            </a:r>
            <a:r>
              <a:rPr sz="1800" i="1" spc="-1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Learning</a:t>
            </a:r>
            <a:r>
              <a:rPr sz="1800" i="1" spc="-1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Framework</a:t>
            </a:r>
            <a:r>
              <a:rPr sz="1800" i="1" spc="-3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for</a:t>
            </a:r>
            <a:r>
              <a:rPr sz="1800" i="1" spc="-1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Automated</a:t>
            </a:r>
            <a:r>
              <a:rPr sz="1800" i="1" spc="-3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early</a:t>
            </a:r>
            <a:r>
              <a:rPr sz="1800" i="1" spc="-1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Diagnosis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and</a:t>
            </a:r>
            <a:r>
              <a:rPr sz="1800" i="1" spc="-25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Classification </a:t>
            </a:r>
            <a:r>
              <a:rPr sz="1800" i="1" dirty="0">
                <a:latin typeface="Calibri"/>
                <a:cs typeface="Calibri"/>
              </a:rPr>
              <a:t>of</a:t>
            </a:r>
            <a:r>
              <a:rPr sz="1800" i="1" spc="-2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Skin</a:t>
            </a:r>
            <a:r>
              <a:rPr sz="1800" i="1" spc="-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Cancer</a:t>
            </a:r>
            <a:r>
              <a:rPr sz="1800" i="1" spc="-1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Lesions </a:t>
            </a:r>
            <a:r>
              <a:rPr sz="1800" i="1" spc="-10" dirty="0">
                <a:latin typeface="Calibri"/>
                <a:cs typeface="Calibri"/>
              </a:rPr>
              <a:t>(Al-</a:t>
            </a:r>
            <a:r>
              <a:rPr sz="1800" i="1" dirty="0">
                <a:latin typeface="Calibri"/>
                <a:cs typeface="Calibri"/>
              </a:rPr>
              <a:t>Waisy</a:t>
            </a:r>
            <a:r>
              <a:rPr sz="1800" i="1" spc="-1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et</a:t>
            </a:r>
            <a:r>
              <a:rPr sz="1800" i="1" spc="-1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al</a:t>
            </a:r>
            <a:r>
              <a:rPr sz="1800" i="1" spc="-25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2025)</a:t>
            </a:r>
            <a:endParaRPr sz="18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295"/>
              </a:spcBef>
              <a:buFont typeface="Segoe UI Symbol"/>
              <a:buChar char="⮚"/>
              <a:tabLst>
                <a:tab pos="755015" algn="l"/>
              </a:tabLst>
            </a:pPr>
            <a:r>
              <a:rPr sz="1600" dirty="0">
                <a:latin typeface="Calibri"/>
                <a:cs typeface="Calibri"/>
              </a:rPr>
              <a:t>Hybrid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pipeline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with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preprocessing, </a:t>
            </a:r>
            <a:r>
              <a:rPr sz="1600" spc="-10" dirty="0">
                <a:latin typeface="Calibri"/>
                <a:cs typeface="Calibri"/>
              </a:rPr>
              <a:t>segmentation,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ensemble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classification</a:t>
            </a:r>
            <a:endParaRPr sz="16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310"/>
              </a:spcBef>
              <a:buFont typeface="Segoe UI Symbol"/>
              <a:buChar char="⮚"/>
              <a:tabLst>
                <a:tab pos="755015" algn="l"/>
              </a:tabLst>
            </a:pPr>
            <a:r>
              <a:rPr sz="1600" dirty="0">
                <a:latin typeface="Calibri"/>
                <a:cs typeface="Calibri"/>
              </a:rPr>
              <a:t>Used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AGCWD,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Mask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R-</a:t>
            </a:r>
            <a:r>
              <a:rPr sz="1600" dirty="0">
                <a:latin typeface="Calibri"/>
                <a:cs typeface="Calibri"/>
              </a:rPr>
              <a:t>CNN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+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GrabCut,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HRNet+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attention</a:t>
            </a:r>
            <a:endParaRPr sz="16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315"/>
              </a:spcBef>
              <a:buFont typeface="Segoe UI Symbol"/>
              <a:buChar char="⮚"/>
              <a:tabLst>
                <a:tab pos="755650" algn="l"/>
              </a:tabLst>
            </a:pPr>
            <a:r>
              <a:rPr sz="1600" dirty="0">
                <a:latin typeface="Calibri"/>
                <a:cs typeface="Calibri"/>
              </a:rPr>
              <a:t>Achieved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100%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accuracy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99.9%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AUC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8761" y="1257680"/>
            <a:ext cx="3310890" cy="1049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ts val="2735"/>
              </a:lnSpc>
              <a:spcBef>
                <a:spcPts val="100"/>
              </a:spcBef>
              <a:buSzPct val="66666"/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Human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against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machine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ts val="2590"/>
              </a:lnSpc>
              <a:buSzPct val="66666"/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10,015 </a:t>
            </a:r>
            <a:r>
              <a:rPr sz="2400" spc="-10" dirty="0">
                <a:latin typeface="Times New Roman"/>
                <a:cs typeface="Times New Roman"/>
              </a:rPr>
              <a:t>images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ts val="2735"/>
              </a:lnSpc>
              <a:buSzPct val="66666"/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7</a:t>
            </a:r>
            <a:r>
              <a:rPr sz="2400" spc="-10" dirty="0">
                <a:latin typeface="Times New Roman"/>
                <a:cs typeface="Times New Roman"/>
              </a:rPr>
              <a:t> categories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6</a:t>
            </a:fld>
            <a:endParaRPr spc="-5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95"/>
              </a:spcBef>
            </a:pPr>
            <a:r>
              <a:rPr dirty="0"/>
              <a:t>HAM</a:t>
            </a:r>
            <a:r>
              <a:rPr spc="-60" dirty="0"/>
              <a:t> </a:t>
            </a:r>
            <a:r>
              <a:rPr dirty="0"/>
              <a:t>10000</a:t>
            </a:r>
            <a:r>
              <a:rPr spc="-35" dirty="0"/>
              <a:t> </a:t>
            </a:r>
            <a:r>
              <a:rPr spc="-10" dirty="0"/>
              <a:t>DATASET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95096" y="2393569"/>
          <a:ext cx="8170541" cy="2221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7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3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1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71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74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06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671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Lesion_id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Image_id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dx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dx_type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age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localization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HAM_0000118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ISIC_0027419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25" dirty="0">
                          <a:latin typeface="Arial MT"/>
                          <a:cs typeface="Arial MT"/>
                        </a:rPr>
                        <a:t>bkl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histo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25" dirty="0">
                          <a:latin typeface="Arial MT"/>
                          <a:cs typeface="Arial MT"/>
                        </a:rPr>
                        <a:t>80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20" dirty="0">
                          <a:latin typeface="Arial MT"/>
                          <a:cs typeface="Arial MT"/>
                        </a:rPr>
                        <a:t>Male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scalp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HAM_0000118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ISIC_0025030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25" dirty="0">
                          <a:latin typeface="Arial MT"/>
                          <a:cs typeface="Arial MT"/>
                        </a:rPr>
                        <a:t>Bkl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histo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25" dirty="0">
                          <a:latin typeface="Arial MT"/>
                          <a:cs typeface="Arial MT"/>
                        </a:rPr>
                        <a:t>80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20" dirty="0">
                          <a:latin typeface="Arial MT"/>
                          <a:cs typeface="Arial MT"/>
                        </a:rPr>
                        <a:t>Male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scalp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HAM_0002730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ISIC_0026769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25" dirty="0">
                          <a:latin typeface="Arial MT"/>
                          <a:cs typeface="Arial MT"/>
                        </a:rPr>
                        <a:t>Bkl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histo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25" dirty="0">
                          <a:latin typeface="Arial MT"/>
                          <a:cs typeface="Arial MT"/>
                        </a:rPr>
                        <a:t>80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20" dirty="0">
                          <a:latin typeface="Arial MT"/>
                          <a:cs typeface="Arial MT"/>
                        </a:rPr>
                        <a:t>Male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Scalp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HAM_0002730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ISIC_0125661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25" dirty="0">
                          <a:latin typeface="Arial MT"/>
                          <a:cs typeface="Arial MT"/>
                        </a:rPr>
                        <a:t>Bkl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histo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25" dirty="0">
                          <a:latin typeface="Arial MT"/>
                          <a:cs typeface="Arial MT"/>
                        </a:rPr>
                        <a:t>80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20" dirty="0">
                          <a:latin typeface="Arial MT"/>
                          <a:cs typeface="Arial MT"/>
                        </a:rPr>
                        <a:t>Male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Scalp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HAM_0001466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ISIC_0031633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25" dirty="0">
                          <a:latin typeface="Arial MT"/>
                          <a:cs typeface="Arial MT"/>
                        </a:rPr>
                        <a:t>bkl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histo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25" dirty="0">
                          <a:latin typeface="Arial MT"/>
                          <a:cs typeface="Arial MT"/>
                        </a:rPr>
                        <a:t>75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20" dirty="0">
                          <a:latin typeface="Arial MT"/>
                          <a:cs typeface="Arial MT"/>
                        </a:rPr>
                        <a:t>Male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25" dirty="0">
                          <a:latin typeface="Arial MT"/>
                          <a:cs typeface="Arial MT"/>
                        </a:rPr>
                        <a:t>Ear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95"/>
              </a:spcBef>
            </a:pPr>
            <a:r>
              <a:rPr b="0" spc="-10" dirty="0">
                <a:latin typeface="Calibri"/>
                <a:cs typeface="Calibri"/>
              </a:rPr>
              <a:t>ALGORITHM/APPROACH/METHODOLOGY</a:t>
            </a:r>
          </a:p>
        </p:txBody>
      </p:sp>
      <p:sp>
        <p:nvSpPr>
          <p:cNvPr id="3" name="object 3"/>
          <p:cNvSpPr/>
          <p:nvPr/>
        </p:nvSpPr>
        <p:spPr>
          <a:xfrm>
            <a:off x="628650" y="5527154"/>
            <a:ext cx="1971675" cy="577850"/>
          </a:xfrm>
          <a:custGeom>
            <a:avLst/>
            <a:gdLst/>
            <a:ahLst/>
            <a:cxnLst/>
            <a:rect l="l" t="t" r="r" b="b"/>
            <a:pathLst>
              <a:path w="1971675" h="577850">
                <a:moveTo>
                  <a:pt x="0" y="577291"/>
                </a:moveTo>
                <a:lnTo>
                  <a:pt x="1971420" y="577291"/>
                </a:lnTo>
                <a:lnTo>
                  <a:pt x="1971420" y="0"/>
                </a:lnTo>
                <a:lnTo>
                  <a:pt x="0" y="0"/>
                </a:lnTo>
                <a:lnTo>
                  <a:pt x="0" y="577291"/>
                </a:lnTo>
                <a:close/>
              </a:path>
            </a:pathLst>
          </a:custGeom>
          <a:ln w="1270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2300" y="5527154"/>
            <a:ext cx="1984375" cy="584200"/>
          </a:xfrm>
          <a:prstGeom prst="rect">
            <a:avLst/>
          </a:prstGeom>
          <a:solidFill>
            <a:srgbClr val="EC7C30"/>
          </a:solidFill>
        </p:spPr>
        <p:txBody>
          <a:bodyPr vert="horz" wrap="square" lIns="0" tIns="10731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44"/>
              </a:spcBef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2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06420" y="5520804"/>
            <a:ext cx="5914390" cy="590550"/>
          </a:xfrm>
          <a:prstGeom prst="rect">
            <a:avLst/>
          </a:prstGeom>
          <a:solidFill>
            <a:srgbClr val="F7D4CA">
              <a:alpha val="89019"/>
            </a:srgbClr>
          </a:solidFill>
          <a:ln w="3175">
            <a:solidFill>
              <a:srgbClr val="F7D4CA"/>
            </a:solidFill>
          </a:ln>
        </p:spPr>
        <p:txBody>
          <a:bodyPr vert="horz" wrap="square" lIns="0" tIns="15240" rIns="0" bIns="0" rtlCol="0">
            <a:spAutoFit/>
          </a:bodyPr>
          <a:lstStyle/>
          <a:p>
            <a:pPr marL="113664">
              <a:lnSpc>
                <a:spcPts val="2030"/>
              </a:lnSpc>
              <a:spcBef>
                <a:spcPts val="120"/>
              </a:spcBef>
            </a:pPr>
            <a:r>
              <a:rPr sz="1800" b="1" dirty="0">
                <a:latin typeface="Arial"/>
                <a:cs typeface="Arial"/>
              </a:rPr>
              <a:t>Result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Analysis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–The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final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results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are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compared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with</a:t>
            </a:r>
            <a:endParaRPr sz="1800">
              <a:latin typeface="Arial MT"/>
              <a:cs typeface="Arial MT"/>
            </a:endParaRPr>
          </a:p>
          <a:p>
            <a:pPr marL="113664">
              <a:lnSpc>
                <a:spcPts val="2030"/>
              </a:lnSpc>
            </a:pPr>
            <a:r>
              <a:rPr sz="1800" b="1" dirty="0">
                <a:latin typeface="Arial"/>
                <a:cs typeface="Arial"/>
              </a:rPr>
              <a:t>existing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literature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spc="-50" dirty="0"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22300" y="4641596"/>
            <a:ext cx="1984375" cy="901065"/>
            <a:chOff x="622300" y="4641596"/>
            <a:chExt cx="1984375" cy="901065"/>
          </a:xfrm>
        </p:grpSpPr>
        <p:sp>
          <p:nvSpPr>
            <p:cNvPr id="7" name="object 7"/>
            <p:cNvSpPr/>
            <p:nvPr/>
          </p:nvSpPr>
          <p:spPr>
            <a:xfrm>
              <a:off x="628650" y="4647946"/>
              <a:ext cx="1971675" cy="888365"/>
            </a:xfrm>
            <a:custGeom>
              <a:avLst/>
              <a:gdLst/>
              <a:ahLst/>
              <a:cxnLst/>
              <a:rect l="l" t="t" r="r" b="b"/>
              <a:pathLst>
                <a:path w="1971675" h="888364">
                  <a:moveTo>
                    <a:pt x="1971420" y="0"/>
                  </a:moveTo>
                  <a:lnTo>
                    <a:pt x="0" y="0"/>
                  </a:lnTo>
                  <a:lnTo>
                    <a:pt x="0" y="576960"/>
                  </a:lnTo>
                  <a:lnTo>
                    <a:pt x="963549" y="576960"/>
                  </a:lnTo>
                  <a:lnTo>
                    <a:pt x="963549" y="754633"/>
                  </a:lnTo>
                  <a:lnTo>
                    <a:pt x="896874" y="754633"/>
                  </a:lnTo>
                  <a:lnTo>
                    <a:pt x="985647" y="887856"/>
                  </a:lnTo>
                  <a:lnTo>
                    <a:pt x="1074420" y="754633"/>
                  </a:lnTo>
                  <a:lnTo>
                    <a:pt x="1007872" y="754633"/>
                  </a:lnTo>
                  <a:lnTo>
                    <a:pt x="1007872" y="576960"/>
                  </a:lnTo>
                  <a:lnTo>
                    <a:pt x="1971420" y="576960"/>
                  </a:lnTo>
                  <a:lnTo>
                    <a:pt x="1971420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28650" y="4647946"/>
              <a:ext cx="1971675" cy="888365"/>
            </a:xfrm>
            <a:custGeom>
              <a:avLst/>
              <a:gdLst/>
              <a:ahLst/>
              <a:cxnLst/>
              <a:rect l="l" t="t" r="r" b="b"/>
              <a:pathLst>
                <a:path w="1971675" h="888364">
                  <a:moveTo>
                    <a:pt x="1971420" y="576960"/>
                  </a:moveTo>
                  <a:lnTo>
                    <a:pt x="1007872" y="576960"/>
                  </a:lnTo>
                  <a:lnTo>
                    <a:pt x="1007872" y="754633"/>
                  </a:lnTo>
                  <a:lnTo>
                    <a:pt x="1074420" y="754633"/>
                  </a:lnTo>
                  <a:lnTo>
                    <a:pt x="985647" y="887856"/>
                  </a:lnTo>
                  <a:lnTo>
                    <a:pt x="896874" y="754633"/>
                  </a:lnTo>
                  <a:lnTo>
                    <a:pt x="963549" y="754633"/>
                  </a:lnTo>
                  <a:lnTo>
                    <a:pt x="963549" y="576960"/>
                  </a:lnTo>
                  <a:lnTo>
                    <a:pt x="0" y="576960"/>
                  </a:lnTo>
                  <a:lnTo>
                    <a:pt x="0" y="0"/>
                  </a:lnTo>
                  <a:lnTo>
                    <a:pt x="1971420" y="0"/>
                  </a:lnTo>
                  <a:lnTo>
                    <a:pt x="1971420" y="576960"/>
                  </a:lnTo>
                  <a:close/>
                </a:path>
              </a:pathLst>
            </a:custGeom>
            <a:ln w="1270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276350" y="4741926"/>
            <a:ext cx="6750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2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93720" y="4641570"/>
            <a:ext cx="5927090" cy="589915"/>
          </a:xfrm>
          <a:prstGeom prst="rect">
            <a:avLst/>
          </a:prstGeom>
          <a:solidFill>
            <a:srgbClr val="DFDFDF">
              <a:alpha val="89019"/>
            </a:srgbClr>
          </a:solidFill>
          <a:ln w="3175">
            <a:solidFill>
              <a:srgbClr val="DFDFDF"/>
            </a:solidFill>
          </a:ln>
        </p:spPr>
        <p:txBody>
          <a:bodyPr vert="horz" wrap="square" lIns="0" tIns="15240" rIns="0" bIns="0" rtlCol="0">
            <a:spAutoFit/>
          </a:bodyPr>
          <a:lstStyle/>
          <a:p>
            <a:pPr marL="97790" marR="170815">
              <a:lnSpc>
                <a:spcPct val="100000"/>
              </a:lnSpc>
              <a:spcBef>
                <a:spcPts val="120"/>
              </a:spcBef>
            </a:pPr>
            <a:r>
              <a:rPr sz="1800" b="1" dirty="0">
                <a:latin typeface="Arial"/>
                <a:cs typeface="Arial"/>
              </a:rPr>
              <a:t>Model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Evaluation:</a:t>
            </a:r>
            <a:r>
              <a:rPr sz="1800" dirty="0">
                <a:latin typeface="Arial MT"/>
                <a:cs typeface="Arial MT"/>
              </a:rPr>
              <a:t>Performance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assessed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unseen </a:t>
            </a:r>
            <a:r>
              <a:rPr sz="1800" dirty="0">
                <a:latin typeface="Arial MT"/>
                <a:cs typeface="Arial MT"/>
              </a:rPr>
              <a:t>validation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using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key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metrics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22300" y="3762375"/>
            <a:ext cx="1984375" cy="901065"/>
            <a:chOff x="622300" y="3762375"/>
            <a:chExt cx="1984375" cy="901065"/>
          </a:xfrm>
        </p:grpSpPr>
        <p:sp>
          <p:nvSpPr>
            <p:cNvPr id="12" name="object 12"/>
            <p:cNvSpPr/>
            <p:nvPr/>
          </p:nvSpPr>
          <p:spPr>
            <a:xfrm>
              <a:off x="628650" y="3768725"/>
              <a:ext cx="1971675" cy="888365"/>
            </a:xfrm>
            <a:custGeom>
              <a:avLst/>
              <a:gdLst/>
              <a:ahLst/>
              <a:cxnLst/>
              <a:rect l="l" t="t" r="r" b="b"/>
              <a:pathLst>
                <a:path w="1971675" h="888364">
                  <a:moveTo>
                    <a:pt x="1971420" y="0"/>
                  </a:moveTo>
                  <a:lnTo>
                    <a:pt x="0" y="0"/>
                  </a:lnTo>
                  <a:lnTo>
                    <a:pt x="0" y="576961"/>
                  </a:lnTo>
                  <a:lnTo>
                    <a:pt x="963549" y="576961"/>
                  </a:lnTo>
                  <a:lnTo>
                    <a:pt x="963549" y="754633"/>
                  </a:lnTo>
                  <a:lnTo>
                    <a:pt x="896874" y="754633"/>
                  </a:lnTo>
                  <a:lnTo>
                    <a:pt x="985647" y="887857"/>
                  </a:lnTo>
                  <a:lnTo>
                    <a:pt x="1074420" y="754633"/>
                  </a:lnTo>
                  <a:lnTo>
                    <a:pt x="1007872" y="754633"/>
                  </a:lnTo>
                  <a:lnTo>
                    <a:pt x="1007872" y="576961"/>
                  </a:lnTo>
                  <a:lnTo>
                    <a:pt x="1971420" y="576961"/>
                  </a:lnTo>
                  <a:lnTo>
                    <a:pt x="197142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28650" y="3768725"/>
              <a:ext cx="1971675" cy="888365"/>
            </a:xfrm>
            <a:custGeom>
              <a:avLst/>
              <a:gdLst/>
              <a:ahLst/>
              <a:cxnLst/>
              <a:rect l="l" t="t" r="r" b="b"/>
              <a:pathLst>
                <a:path w="1971675" h="888364">
                  <a:moveTo>
                    <a:pt x="1971420" y="576961"/>
                  </a:moveTo>
                  <a:lnTo>
                    <a:pt x="1007872" y="576961"/>
                  </a:lnTo>
                  <a:lnTo>
                    <a:pt x="1007872" y="754633"/>
                  </a:lnTo>
                  <a:lnTo>
                    <a:pt x="1074420" y="754633"/>
                  </a:lnTo>
                  <a:lnTo>
                    <a:pt x="985647" y="887857"/>
                  </a:lnTo>
                  <a:lnTo>
                    <a:pt x="896874" y="754633"/>
                  </a:lnTo>
                  <a:lnTo>
                    <a:pt x="963549" y="754633"/>
                  </a:lnTo>
                  <a:lnTo>
                    <a:pt x="963549" y="576961"/>
                  </a:lnTo>
                  <a:lnTo>
                    <a:pt x="0" y="576961"/>
                  </a:lnTo>
                  <a:lnTo>
                    <a:pt x="0" y="0"/>
                  </a:lnTo>
                  <a:lnTo>
                    <a:pt x="1971420" y="0"/>
                  </a:lnTo>
                  <a:lnTo>
                    <a:pt x="1971420" y="576961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276350" y="3862577"/>
            <a:ext cx="6750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2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93720" y="3762349"/>
            <a:ext cx="5927090" cy="589915"/>
          </a:xfrm>
          <a:prstGeom prst="rect">
            <a:avLst/>
          </a:prstGeom>
          <a:solidFill>
            <a:srgbClr val="FFE8C9">
              <a:alpha val="89019"/>
            </a:srgbClr>
          </a:solidFill>
          <a:ln w="3175">
            <a:solidFill>
              <a:srgbClr val="FFE8C9"/>
            </a:solidFill>
          </a:ln>
        </p:spPr>
        <p:txBody>
          <a:bodyPr vert="horz" wrap="square" lIns="0" tIns="138430" rIns="0" bIns="0" rtlCol="0">
            <a:spAutoFit/>
          </a:bodyPr>
          <a:lstStyle/>
          <a:p>
            <a:pPr marL="126364">
              <a:lnSpc>
                <a:spcPct val="100000"/>
              </a:lnSpc>
              <a:spcBef>
                <a:spcPts val="1090"/>
              </a:spcBef>
            </a:pPr>
            <a:r>
              <a:rPr sz="1800" b="1" dirty="0">
                <a:latin typeface="Arial"/>
                <a:cs typeface="Arial"/>
              </a:rPr>
              <a:t>Training:</a:t>
            </a:r>
            <a:r>
              <a:rPr sz="1800" dirty="0">
                <a:latin typeface="Arial MT"/>
                <a:cs typeface="Arial MT"/>
              </a:rPr>
              <a:t>Backpropagation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minimize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loss.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22300" y="2883154"/>
            <a:ext cx="1984375" cy="901065"/>
            <a:chOff x="622300" y="2883154"/>
            <a:chExt cx="1984375" cy="901065"/>
          </a:xfrm>
        </p:grpSpPr>
        <p:sp>
          <p:nvSpPr>
            <p:cNvPr id="17" name="object 17"/>
            <p:cNvSpPr/>
            <p:nvPr/>
          </p:nvSpPr>
          <p:spPr>
            <a:xfrm>
              <a:off x="628650" y="2889504"/>
              <a:ext cx="1971675" cy="888365"/>
            </a:xfrm>
            <a:custGeom>
              <a:avLst/>
              <a:gdLst/>
              <a:ahLst/>
              <a:cxnLst/>
              <a:rect l="l" t="t" r="r" b="b"/>
              <a:pathLst>
                <a:path w="1971675" h="888364">
                  <a:moveTo>
                    <a:pt x="1971420" y="0"/>
                  </a:moveTo>
                  <a:lnTo>
                    <a:pt x="0" y="0"/>
                  </a:lnTo>
                  <a:lnTo>
                    <a:pt x="0" y="576961"/>
                  </a:lnTo>
                  <a:lnTo>
                    <a:pt x="963549" y="576961"/>
                  </a:lnTo>
                  <a:lnTo>
                    <a:pt x="963549" y="754634"/>
                  </a:lnTo>
                  <a:lnTo>
                    <a:pt x="896874" y="754634"/>
                  </a:lnTo>
                  <a:lnTo>
                    <a:pt x="985647" y="887857"/>
                  </a:lnTo>
                  <a:lnTo>
                    <a:pt x="1074420" y="754634"/>
                  </a:lnTo>
                  <a:lnTo>
                    <a:pt x="1007872" y="754634"/>
                  </a:lnTo>
                  <a:lnTo>
                    <a:pt x="1007872" y="576961"/>
                  </a:lnTo>
                  <a:lnTo>
                    <a:pt x="1971420" y="576961"/>
                  </a:lnTo>
                  <a:lnTo>
                    <a:pt x="1971420" y="0"/>
                  </a:lnTo>
                  <a:close/>
                </a:path>
              </a:pathLst>
            </a:custGeom>
            <a:solidFill>
              <a:srgbClr val="58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28650" y="2889504"/>
              <a:ext cx="1971675" cy="888365"/>
            </a:xfrm>
            <a:custGeom>
              <a:avLst/>
              <a:gdLst/>
              <a:ahLst/>
              <a:cxnLst/>
              <a:rect l="l" t="t" r="r" b="b"/>
              <a:pathLst>
                <a:path w="1971675" h="888364">
                  <a:moveTo>
                    <a:pt x="1971420" y="576961"/>
                  </a:moveTo>
                  <a:lnTo>
                    <a:pt x="1007872" y="576961"/>
                  </a:lnTo>
                  <a:lnTo>
                    <a:pt x="1007872" y="754634"/>
                  </a:lnTo>
                  <a:lnTo>
                    <a:pt x="1074420" y="754634"/>
                  </a:lnTo>
                  <a:lnTo>
                    <a:pt x="985647" y="887857"/>
                  </a:lnTo>
                  <a:lnTo>
                    <a:pt x="896874" y="754634"/>
                  </a:lnTo>
                  <a:lnTo>
                    <a:pt x="963549" y="754634"/>
                  </a:lnTo>
                  <a:lnTo>
                    <a:pt x="963549" y="576961"/>
                  </a:lnTo>
                  <a:lnTo>
                    <a:pt x="0" y="576961"/>
                  </a:lnTo>
                  <a:lnTo>
                    <a:pt x="0" y="0"/>
                  </a:lnTo>
                  <a:lnTo>
                    <a:pt x="1971420" y="0"/>
                  </a:lnTo>
                  <a:lnTo>
                    <a:pt x="1971420" y="576961"/>
                  </a:lnTo>
                  <a:close/>
                </a:path>
              </a:pathLst>
            </a:custGeom>
            <a:ln w="12700">
              <a:solidFill>
                <a:srgbClr val="58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276350" y="2983230"/>
            <a:ext cx="6750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2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93720" y="2883128"/>
            <a:ext cx="5927090" cy="589915"/>
          </a:xfrm>
          <a:prstGeom prst="rect">
            <a:avLst/>
          </a:prstGeom>
          <a:solidFill>
            <a:srgbClr val="CFDEEE">
              <a:alpha val="89019"/>
            </a:srgbClr>
          </a:solidFill>
          <a:ln w="3175">
            <a:solidFill>
              <a:srgbClr val="CFDEEE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126364" marR="356870">
              <a:lnSpc>
                <a:spcPts val="1939"/>
              </a:lnSpc>
              <a:spcBef>
                <a:spcPts val="365"/>
              </a:spcBef>
            </a:pPr>
            <a:r>
              <a:rPr sz="1800" b="1" dirty="0">
                <a:latin typeface="Arial"/>
                <a:cs typeface="Arial"/>
              </a:rPr>
              <a:t>Feature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Extraction:</a:t>
            </a:r>
            <a:r>
              <a:rPr sz="1800" dirty="0">
                <a:latin typeface="Arial MT"/>
                <a:cs typeface="Arial MT"/>
              </a:rPr>
              <a:t>Convolutional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Neural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Network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for </a:t>
            </a:r>
            <a:r>
              <a:rPr sz="1800" dirty="0">
                <a:latin typeface="Arial MT"/>
                <a:cs typeface="Arial MT"/>
              </a:rPr>
              <a:t>feature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extraction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classification.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22300" y="2003932"/>
            <a:ext cx="1984375" cy="901065"/>
            <a:chOff x="622300" y="2003932"/>
            <a:chExt cx="1984375" cy="901065"/>
          </a:xfrm>
        </p:grpSpPr>
        <p:sp>
          <p:nvSpPr>
            <p:cNvPr id="22" name="object 22"/>
            <p:cNvSpPr/>
            <p:nvPr/>
          </p:nvSpPr>
          <p:spPr>
            <a:xfrm>
              <a:off x="628650" y="2010282"/>
              <a:ext cx="1971675" cy="888365"/>
            </a:xfrm>
            <a:custGeom>
              <a:avLst/>
              <a:gdLst/>
              <a:ahLst/>
              <a:cxnLst/>
              <a:rect l="l" t="t" r="r" b="b"/>
              <a:pathLst>
                <a:path w="1971675" h="888364">
                  <a:moveTo>
                    <a:pt x="1971420" y="0"/>
                  </a:moveTo>
                  <a:lnTo>
                    <a:pt x="0" y="0"/>
                  </a:lnTo>
                  <a:lnTo>
                    <a:pt x="0" y="576961"/>
                  </a:lnTo>
                  <a:lnTo>
                    <a:pt x="963549" y="576961"/>
                  </a:lnTo>
                  <a:lnTo>
                    <a:pt x="963549" y="754633"/>
                  </a:lnTo>
                  <a:lnTo>
                    <a:pt x="896874" y="754633"/>
                  </a:lnTo>
                  <a:lnTo>
                    <a:pt x="985647" y="887856"/>
                  </a:lnTo>
                  <a:lnTo>
                    <a:pt x="1074420" y="754633"/>
                  </a:lnTo>
                  <a:lnTo>
                    <a:pt x="1007872" y="754633"/>
                  </a:lnTo>
                  <a:lnTo>
                    <a:pt x="1007872" y="576961"/>
                  </a:lnTo>
                  <a:lnTo>
                    <a:pt x="1971420" y="576961"/>
                  </a:lnTo>
                  <a:lnTo>
                    <a:pt x="1971420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28650" y="2010282"/>
              <a:ext cx="1971675" cy="888365"/>
            </a:xfrm>
            <a:custGeom>
              <a:avLst/>
              <a:gdLst/>
              <a:ahLst/>
              <a:cxnLst/>
              <a:rect l="l" t="t" r="r" b="b"/>
              <a:pathLst>
                <a:path w="1971675" h="888364">
                  <a:moveTo>
                    <a:pt x="1971420" y="576961"/>
                  </a:moveTo>
                  <a:lnTo>
                    <a:pt x="1007872" y="576961"/>
                  </a:lnTo>
                  <a:lnTo>
                    <a:pt x="1007872" y="754633"/>
                  </a:lnTo>
                  <a:lnTo>
                    <a:pt x="1074420" y="754633"/>
                  </a:lnTo>
                  <a:lnTo>
                    <a:pt x="985647" y="887856"/>
                  </a:lnTo>
                  <a:lnTo>
                    <a:pt x="896874" y="754633"/>
                  </a:lnTo>
                  <a:lnTo>
                    <a:pt x="963549" y="754633"/>
                  </a:lnTo>
                  <a:lnTo>
                    <a:pt x="963549" y="576961"/>
                  </a:lnTo>
                  <a:lnTo>
                    <a:pt x="0" y="576961"/>
                  </a:lnTo>
                  <a:lnTo>
                    <a:pt x="0" y="0"/>
                  </a:lnTo>
                  <a:lnTo>
                    <a:pt x="1971420" y="0"/>
                  </a:lnTo>
                  <a:lnTo>
                    <a:pt x="1971420" y="576961"/>
                  </a:lnTo>
                  <a:close/>
                </a:path>
              </a:pathLst>
            </a:custGeom>
            <a:ln w="127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276350" y="2103882"/>
            <a:ext cx="6750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2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593720" y="2003907"/>
            <a:ext cx="5927090" cy="589915"/>
          </a:xfrm>
          <a:prstGeom prst="rect">
            <a:avLst/>
          </a:prstGeom>
          <a:solidFill>
            <a:srgbClr val="D3E1CE">
              <a:alpha val="89019"/>
            </a:srgbClr>
          </a:solidFill>
          <a:ln w="3175">
            <a:solidFill>
              <a:srgbClr val="D3E1CE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126364" marR="586740">
              <a:lnSpc>
                <a:spcPts val="1939"/>
              </a:lnSpc>
              <a:spcBef>
                <a:spcPts val="365"/>
              </a:spcBef>
            </a:pPr>
            <a:r>
              <a:rPr sz="1800" b="1" dirty="0">
                <a:latin typeface="Arial"/>
                <a:cs typeface="Arial"/>
              </a:rPr>
              <a:t>Preprocessing:</a:t>
            </a:r>
            <a:r>
              <a:rPr sz="1800" dirty="0">
                <a:latin typeface="Arial MT"/>
                <a:cs typeface="Arial MT"/>
              </a:rPr>
              <a:t>Image</a:t>
            </a:r>
            <a:r>
              <a:rPr sz="1800" spc="-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resizing,</a:t>
            </a:r>
            <a:r>
              <a:rPr sz="1800" spc="-8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normalization,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data </a:t>
            </a:r>
            <a:r>
              <a:rPr sz="1800" dirty="0">
                <a:latin typeface="Arial MT"/>
                <a:cs typeface="Arial MT"/>
              </a:rPr>
              <a:t>balancing,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augmentation.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22300" y="1124711"/>
            <a:ext cx="1984375" cy="901065"/>
            <a:chOff x="622300" y="1124711"/>
            <a:chExt cx="1984375" cy="901065"/>
          </a:xfrm>
        </p:grpSpPr>
        <p:sp>
          <p:nvSpPr>
            <p:cNvPr id="27" name="object 27"/>
            <p:cNvSpPr/>
            <p:nvPr/>
          </p:nvSpPr>
          <p:spPr>
            <a:xfrm>
              <a:off x="628650" y="1131061"/>
              <a:ext cx="1971675" cy="888365"/>
            </a:xfrm>
            <a:custGeom>
              <a:avLst/>
              <a:gdLst/>
              <a:ahLst/>
              <a:cxnLst/>
              <a:rect l="l" t="t" r="r" b="b"/>
              <a:pathLst>
                <a:path w="1971675" h="888364">
                  <a:moveTo>
                    <a:pt x="1971420" y="0"/>
                  </a:moveTo>
                  <a:lnTo>
                    <a:pt x="0" y="0"/>
                  </a:lnTo>
                  <a:lnTo>
                    <a:pt x="0" y="576961"/>
                  </a:lnTo>
                  <a:lnTo>
                    <a:pt x="963549" y="576961"/>
                  </a:lnTo>
                  <a:lnTo>
                    <a:pt x="963549" y="754634"/>
                  </a:lnTo>
                  <a:lnTo>
                    <a:pt x="896874" y="754634"/>
                  </a:lnTo>
                  <a:lnTo>
                    <a:pt x="985647" y="887857"/>
                  </a:lnTo>
                  <a:lnTo>
                    <a:pt x="1074420" y="754634"/>
                  </a:lnTo>
                  <a:lnTo>
                    <a:pt x="1007872" y="754634"/>
                  </a:lnTo>
                  <a:lnTo>
                    <a:pt x="1007872" y="576961"/>
                  </a:lnTo>
                  <a:lnTo>
                    <a:pt x="1971420" y="576961"/>
                  </a:lnTo>
                  <a:lnTo>
                    <a:pt x="1971420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28650" y="1131061"/>
              <a:ext cx="1971675" cy="888365"/>
            </a:xfrm>
            <a:custGeom>
              <a:avLst/>
              <a:gdLst/>
              <a:ahLst/>
              <a:cxnLst/>
              <a:rect l="l" t="t" r="r" b="b"/>
              <a:pathLst>
                <a:path w="1971675" h="888364">
                  <a:moveTo>
                    <a:pt x="1971420" y="576961"/>
                  </a:moveTo>
                  <a:lnTo>
                    <a:pt x="1007872" y="576961"/>
                  </a:lnTo>
                  <a:lnTo>
                    <a:pt x="1007872" y="754634"/>
                  </a:lnTo>
                  <a:lnTo>
                    <a:pt x="1074420" y="754634"/>
                  </a:lnTo>
                  <a:lnTo>
                    <a:pt x="985647" y="887857"/>
                  </a:lnTo>
                  <a:lnTo>
                    <a:pt x="896874" y="754634"/>
                  </a:lnTo>
                  <a:lnTo>
                    <a:pt x="963549" y="754634"/>
                  </a:lnTo>
                  <a:lnTo>
                    <a:pt x="963549" y="576961"/>
                  </a:lnTo>
                  <a:lnTo>
                    <a:pt x="0" y="576961"/>
                  </a:lnTo>
                  <a:lnTo>
                    <a:pt x="0" y="0"/>
                  </a:lnTo>
                  <a:lnTo>
                    <a:pt x="1971420" y="0"/>
                  </a:lnTo>
                  <a:lnTo>
                    <a:pt x="1971420" y="576961"/>
                  </a:lnTo>
                  <a:close/>
                </a:path>
              </a:pathLst>
            </a:custGeom>
            <a:ln w="127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276350" y="1224533"/>
            <a:ext cx="6750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2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7</a:t>
            </a:fld>
            <a:endParaRPr spc="-50" dirty="0"/>
          </a:p>
        </p:txBody>
      </p:sp>
      <p:sp>
        <p:nvSpPr>
          <p:cNvPr id="30" name="object 30"/>
          <p:cNvSpPr txBox="1"/>
          <p:nvPr/>
        </p:nvSpPr>
        <p:spPr>
          <a:xfrm>
            <a:off x="2593720" y="1124686"/>
            <a:ext cx="5927090" cy="589915"/>
          </a:xfrm>
          <a:prstGeom prst="rect">
            <a:avLst/>
          </a:prstGeom>
          <a:solidFill>
            <a:srgbClr val="F7D4CA">
              <a:alpha val="89019"/>
            </a:srgbClr>
          </a:solidFill>
          <a:ln w="3175">
            <a:solidFill>
              <a:srgbClr val="F7D4CA"/>
            </a:solidFill>
          </a:ln>
        </p:spPr>
        <p:txBody>
          <a:bodyPr vert="horz" wrap="square" lIns="0" tIns="14604" rIns="0" bIns="0" rtlCol="0">
            <a:spAutoFit/>
          </a:bodyPr>
          <a:lstStyle/>
          <a:p>
            <a:pPr marL="126364">
              <a:lnSpc>
                <a:spcPts val="2030"/>
              </a:lnSpc>
              <a:spcBef>
                <a:spcPts val="114"/>
              </a:spcBef>
              <a:tabLst>
                <a:tab pos="3529965" algn="l"/>
              </a:tabLst>
            </a:pPr>
            <a:r>
              <a:rPr sz="1800" b="1" dirty="0">
                <a:latin typeface="Arial"/>
                <a:cs typeface="Arial"/>
              </a:rPr>
              <a:t>Dataset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Collection: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spc="-10" dirty="0">
                <a:latin typeface="Arial MT"/>
                <a:cs typeface="Arial MT"/>
              </a:rPr>
              <a:t>HAM10000</a:t>
            </a:r>
            <a:r>
              <a:rPr sz="1800" dirty="0">
                <a:latin typeface="Arial MT"/>
                <a:cs typeface="Arial MT"/>
              </a:rPr>
              <a:t>	(includes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benign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&amp;</a:t>
            </a:r>
            <a:endParaRPr sz="1800">
              <a:latin typeface="Arial MT"/>
              <a:cs typeface="Arial MT"/>
            </a:endParaRPr>
          </a:p>
          <a:p>
            <a:pPr marL="126364">
              <a:lnSpc>
                <a:spcPts val="2030"/>
              </a:lnSpc>
            </a:pPr>
            <a:r>
              <a:rPr sz="1800" dirty="0">
                <a:latin typeface="Arial MT"/>
                <a:cs typeface="Arial MT"/>
              </a:rPr>
              <a:t>malignant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lesions).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>
          <a:extLst>
            <a:ext uri="{FF2B5EF4-FFF2-40B4-BE49-F238E27FC236}">
              <a16:creationId xmlns:a16="http://schemas.microsoft.com/office/drawing/2014/main" id="{C56F745F-E597-3C0F-9A6F-278A6C517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">
            <a:extLst>
              <a:ext uri="{FF2B5EF4-FFF2-40B4-BE49-F238E27FC236}">
                <a16:creationId xmlns:a16="http://schemas.microsoft.com/office/drawing/2014/main" id="{C9531D8E-8D26-ABF9-DC97-63B4DC960D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122947"/>
            <a:ext cx="8119424" cy="458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97" name="Google Shape;197;p4">
            <a:extLst>
              <a:ext uri="{FF2B5EF4-FFF2-40B4-BE49-F238E27FC236}">
                <a16:creationId xmlns:a16="http://schemas.microsoft.com/office/drawing/2014/main" id="{1A504112-5982-E411-6993-F3B8C87EA35B}"/>
              </a:ext>
            </a:extLst>
          </p:cNvPr>
          <p:cNvSpPr txBox="1"/>
          <p:nvPr/>
        </p:nvSpPr>
        <p:spPr>
          <a:xfrm>
            <a:off x="628650" y="30063"/>
            <a:ext cx="6536079" cy="87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Data Exploration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4">
            <a:extLst>
              <a:ext uri="{FF2B5EF4-FFF2-40B4-BE49-F238E27FC236}">
                <a16:creationId xmlns:a16="http://schemas.microsoft.com/office/drawing/2014/main" id="{1B038679-09E5-EE1F-C266-97A6A56EACF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8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4">
            <a:extLst>
              <a:ext uri="{FF2B5EF4-FFF2-40B4-BE49-F238E27FC236}">
                <a16:creationId xmlns:a16="http://schemas.microsoft.com/office/drawing/2014/main" id="{D4B594C5-778B-E5C8-2A99-2E38E9C6CF95}"/>
              </a:ext>
            </a:extLst>
          </p:cNvPr>
          <p:cNvSpPr txBox="1"/>
          <p:nvPr/>
        </p:nvSpPr>
        <p:spPr>
          <a:xfrm>
            <a:off x="4065899" y="2856322"/>
            <a:ext cx="12449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Malignant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">
            <a:extLst>
              <a:ext uri="{FF2B5EF4-FFF2-40B4-BE49-F238E27FC236}">
                <a16:creationId xmlns:a16="http://schemas.microsoft.com/office/drawing/2014/main" id="{7B52BD4C-DA9F-D875-4828-CF435F210B8E}"/>
              </a:ext>
            </a:extLst>
          </p:cNvPr>
          <p:cNvSpPr txBox="1"/>
          <p:nvPr/>
        </p:nvSpPr>
        <p:spPr>
          <a:xfrm>
            <a:off x="2184366" y="2440754"/>
            <a:ext cx="725864" cy="30008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tabLst/>
              <a:defRPr/>
            </a:pPr>
            <a:endParaRPr kumimoji="0" sz="13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4">
            <a:extLst>
              <a:ext uri="{FF2B5EF4-FFF2-40B4-BE49-F238E27FC236}">
                <a16:creationId xmlns:a16="http://schemas.microsoft.com/office/drawing/2014/main" id="{B7CFD81E-E94B-CF02-40A5-BE5173F7CB2E}"/>
              </a:ext>
            </a:extLst>
          </p:cNvPr>
          <p:cNvSpPr txBox="1"/>
          <p:nvPr/>
        </p:nvSpPr>
        <p:spPr>
          <a:xfrm>
            <a:off x="4138367" y="1480008"/>
            <a:ext cx="829559" cy="30008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tabLst/>
              <a:defRPr/>
            </a:pPr>
            <a:endParaRPr kumimoji="0" sz="13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971F057-F338-1657-64DC-049F60901220}"/>
              </a:ext>
            </a:extLst>
          </p:cNvPr>
          <p:cNvGraphicFramePr>
            <a:graphicFrameLocks noGrp="1"/>
          </p:cNvGraphicFramePr>
          <p:nvPr/>
        </p:nvGraphicFramePr>
        <p:xfrm>
          <a:off x="119592" y="1008194"/>
          <a:ext cx="3459350" cy="2865120"/>
        </p:xfrm>
        <a:graphic>
          <a:graphicData uri="http://schemas.openxmlformats.org/drawingml/2006/table">
            <a:tbl>
              <a:tblPr firstRow="1" bandRow="1"/>
              <a:tblGrid>
                <a:gridCol w="1662874">
                  <a:extLst>
                    <a:ext uri="{9D8B030D-6E8A-4147-A177-3AD203B41FA5}">
                      <a16:colId xmlns:a16="http://schemas.microsoft.com/office/drawing/2014/main" val="467067056"/>
                    </a:ext>
                  </a:extLst>
                </a:gridCol>
                <a:gridCol w="1796476">
                  <a:extLst>
                    <a:ext uri="{9D8B030D-6E8A-4147-A177-3AD203B41FA5}">
                      <a16:colId xmlns:a16="http://schemas.microsoft.com/office/drawing/2014/main" val="1795981813"/>
                    </a:ext>
                  </a:extLst>
                </a:gridCol>
              </a:tblGrid>
              <a:tr h="270346">
                <a:tc>
                  <a:txBody>
                    <a:bodyPr/>
                    <a:lstStyle/>
                    <a:p>
                      <a:r>
                        <a:rPr lang="en-US" dirty="0"/>
                        <a:t>Skin Lesions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Abbreviation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568854"/>
                  </a:ext>
                </a:extLst>
              </a:tr>
              <a:tr h="270346">
                <a:tc>
                  <a:txBody>
                    <a:bodyPr/>
                    <a:lstStyle/>
                    <a:p>
                      <a:r>
                        <a:rPr lang="en-US" dirty="0"/>
                        <a:t>Melanocytic nevi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5578709"/>
                  </a:ext>
                </a:extLst>
              </a:tr>
              <a:tr h="270346">
                <a:tc>
                  <a:txBody>
                    <a:bodyPr/>
                    <a:lstStyle/>
                    <a:p>
                      <a:r>
                        <a:rPr lang="en-US" dirty="0"/>
                        <a:t>Melanoma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183357"/>
                  </a:ext>
                </a:extLst>
              </a:tr>
              <a:tr h="270346">
                <a:tc>
                  <a:txBody>
                    <a:bodyPr/>
                    <a:lstStyle/>
                    <a:p>
                      <a:r>
                        <a:rPr lang="en-US" dirty="0"/>
                        <a:t>Benign keratosis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Bkl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397787"/>
                  </a:ext>
                </a:extLst>
              </a:tr>
              <a:tr h="459588">
                <a:tc>
                  <a:txBody>
                    <a:bodyPr/>
                    <a:lstStyle/>
                    <a:p>
                      <a:r>
                        <a:rPr lang="en-US" dirty="0"/>
                        <a:t>Basal Cell carcinoma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Bcc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59654"/>
                  </a:ext>
                </a:extLst>
              </a:tr>
              <a:tr h="270346">
                <a:tc>
                  <a:txBody>
                    <a:bodyPr/>
                    <a:lstStyle/>
                    <a:p>
                      <a:r>
                        <a:rPr lang="en-US" dirty="0"/>
                        <a:t>Actinic Keratoses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Akiec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560953"/>
                  </a:ext>
                </a:extLst>
              </a:tr>
              <a:tr h="2703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Vascular lesions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vasc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487512"/>
                  </a:ext>
                </a:extLst>
              </a:tr>
              <a:tr h="4595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dermatofibroma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894489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CBC98F23-CE8E-DE1A-ED49-2413F32D1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48" y="3716330"/>
            <a:ext cx="7295535" cy="30724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8B087A-7DD1-2D82-917D-92FA1C4D6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8027" y="1008194"/>
            <a:ext cx="4920047" cy="266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56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>
          <a:extLst>
            <a:ext uri="{FF2B5EF4-FFF2-40B4-BE49-F238E27FC236}">
              <a16:creationId xmlns:a16="http://schemas.microsoft.com/office/drawing/2014/main" id="{B60BCD88-0310-9D69-065C-F309564DA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">
            <a:extLst>
              <a:ext uri="{FF2B5EF4-FFF2-40B4-BE49-F238E27FC236}">
                <a16:creationId xmlns:a16="http://schemas.microsoft.com/office/drawing/2014/main" id="{F3341772-E245-F6BD-E872-7B119D66AE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122947"/>
            <a:ext cx="8119424" cy="17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97" name="Google Shape;197;p4">
            <a:extLst>
              <a:ext uri="{FF2B5EF4-FFF2-40B4-BE49-F238E27FC236}">
                <a16:creationId xmlns:a16="http://schemas.microsoft.com/office/drawing/2014/main" id="{60A10ED7-7B1C-A2AF-677F-A23FE0214E7C}"/>
              </a:ext>
            </a:extLst>
          </p:cNvPr>
          <p:cNvSpPr txBox="1"/>
          <p:nvPr/>
        </p:nvSpPr>
        <p:spPr>
          <a:xfrm>
            <a:off x="628650" y="30063"/>
            <a:ext cx="6536079" cy="87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Data Pre-processing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4">
            <a:extLst>
              <a:ext uri="{FF2B5EF4-FFF2-40B4-BE49-F238E27FC236}">
                <a16:creationId xmlns:a16="http://schemas.microsoft.com/office/drawing/2014/main" id="{8B609E79-9133-770C-78FA-C5BF2940E59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9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4">
            <a:extLst>
              <a:ext uri="{FF2B5EF4-FFF2-40B4-BE49-F238E27FC236}">
                <a16:creationId xmlns:a16="http://schemas.microsoft.com/office/drawing/2014/main" id="{07C70F49-3F5E-1126-0AAA-DDF95502F487}"/>
              </a:ext>
            </a:extLst>
          </p:cNvPr>
          <p:cNvSpPr txBox="1"/>
          <p:nvPr/>
        </p:nvSpPr>
        <p:spPr>
          <a:xfrm>
            <a:off x="4065899" y="2856322"/>
            <a:ext cx="12449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Malignant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">
            <a:extLst>
              <a:ext uri="{FF2B5EF4-FFF2-40B4-BE49-F238E27FC236}">
                <a16:creationId xmlns:a16="http://schemas.microsoft.com/office/drawing/2014/main" id="{B454797C-0E7F-1806-8277-46FF8B229104}"/>
              </a:ext>
            </a:extLst>
          </p:cNvPr>
          <p:cNvSpPr txBox="1"/>
          <p:nvPr/>
        </p:nvSpPr>
        <p:spPr>
          <a:xfrm>
            <a:off x="2184366" y="2440754"/>
            <a:ext cx="725864" cy="30008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tabLst/>
              <a:defRPr/>
            </a:pPr>
            <a:endParaRPr kumimoji="0" sz="13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4">
            <a:extLst>
              <a:ext uri="{FF2B5EF4-FFF2-40B4-BE49-F238E27FC236}">
                <a16:creationId xmlns:a16="http://schemas.microsoft.com/office/drawing/2014/main" id="{9F07AAA2-84BE-53F6-0D64-8AE5AF6976E8}"/>
              </a:ext>
            </a:extLst>
          </p:cNvPr>
          <p:cNvSpPr txBox="1"/>
          <p:nvPr/>
        </p:nvSpPr>
        <p:spPr>
          <a:xfrm>
            <a:off x="4138367" y="1480008"/>
            <a:ext cx="829559" cy="30008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tabLst/>
              <a:defRPr/>
            </a:pPr>
            <a:endParaRPr kumimoji="0" sz="13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66C6CE-9883-CD8D-475C-9B0EC8D17B1A}"/>
              </a:ext>
            </a:extLst>
          </p:cNvPr>
          <p:cNvSpPr txBox="1"/>
          <p:nvPr/>
        </p:nvSpPr>
        <p:spPr>
          <a:xfrm>
            <a:off x="0" y="6499123"/>
            <a:ext cx="457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Adebiyi, A. et. Al.(2024) </a:t>
            </a:r>
            <a:r>
              <a:rPr kumimoji="0" lang="en-US" sz="9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Heath Informatics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5EE4D1-E934-2E9C-E2F6-4A3AD0ACC87D}"/>
              </a:ext>
            </a:extLst>
          </p:cNvPr>
          <p:cNvSpPr/>
          <p:nvPr/>
        </p:nvSpPr>
        <p:spPr>
          <a:xfrm>
            <a:off x="628650" y="2590795"/>
            <a:ext cx="2183376" cy="12486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Image Standardization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Resized and Normalized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144BB2-C838-78E9-10BA-BCF3E18F2B09}"/>
              </a:ext>
            </a:extLst>
          </p:cNvPr>
          <p:cNvSpPr/>
          <p:nvPr/>
        </p:nvSpPr>
        <p:spPr>
          <a:xfrm>
            <a:off x="3645776" y="2589034"/>
            <a:ext cx="2183376" cy="12486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Augmentation Techniques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Rotation, Flipping, Contrast adjustment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4603DB-64FD-FA24-CFE2-A6148C37030F}"/>
              </a:ext>
            </a:extLst>
          </p:cNvPr>
          <p:cNvSpPr/>
          <p:nvPr/>
        </p:nvSpPr>
        <p:spPr>
          <a:xfrm>
            <a:off x="6662902" y="2589033"/>
            <a:ext cx="2183376" cy="12486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Image Enhancement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Hair removal </a:t>
            </a:r>
          </a:p>
        </p:txBody>
      </p:sp>
    </p:spTree>
    <p:extLst>
      <p:ext uri="{BB962C8B-B14F-4D97-AF65-F5344CB8AC3E}">
        <p14:creationId xmlns:p14="http://schemas.microsoft.com/office/powerpoint/2010/main" val="355055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67885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1904</TotalTime>
  <Words>1519</Words>
  <Application>Microsoft Office PowerPoint</Application>
  <PresentationFormat>On-screen Show (4:3)</PresentationFormat>
  <Paragraphs>502</Paragraphs>
  <Slides>33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Aptos</vt:lpstr>
      <vt:lpstr>Aptos Narrow</vt:lpstr>
      <vt:lpstr>Arial</vt:lpstr>
      <vt:lpstr>Arial MT</vt:lpstr>
      <vt:lpstr>Calibri</vt:lpstr>
      <vt:lpstr>Segoe UI Symbol</vt:lpstr>
      <vt:lpstr>Times New Roman</vt:lpstr>
      <vt:lpstr>Office Theme</vt:lpstr>
      <vt:lpstr>1_Office Theme</vt:lpstr>
      <vt:lpstr>Project Title</vt:lpstr>
      <vt:lpstr>OUTLINES</vt:lpstr>
      <vt:lpstr>OVERVIEW: SKIN CANCERS AND PREVALENCE</vt:lpstr>
      <vt:lpstr>APPLICATION</vt:lpstr>
      <vt:lpstr>LITERATURE REVIEW</vt:lpstr>
      <vt:lpstr>HAM 10000 DATASET</vt:lpstr>
      <vt:lpstr>ALGORITHM/APPROACH/METHODOLOGY</vt:lpstr>
      <vt:lpstr>PowerPoint Presentation</vt:lpstr>
      <vt:lpstr>PowerPoint Presentation</vt:lpstr>
      <vt:lpstr>Transformer Model</vt:lpstr>
      <vt:lpstr>Training Loop for ViT-Based Patch15-224</vt:lpstr>
      <vt:lpstr>UNDERSTANDING THE FUNCTIONS – ViT</vt:lpstr>
      <vt:lpstr>UNDERSTANDING THE FUNCTIONS - VIT</vt:lpstr>
      <vt:lpstr>UNDERSTANDING THE FUNCTIONS - ViT</vt:lpstr>
      <vt:lpstr>PowerPoint Presentation</vt:lpstr>
      <vt:lpstr>PowerPoint Presentation</vt:lpstr>
      <vt:lpstr>PowerPoint Presentation</vt:lpstr>
      <vt:lpstr>MODEL EVALUATION-ViT MODEL(Final acc PENDING)</vt:lpstr>
      <vt:lpstr>MODEL EVALUATION-ViT FINAL MODEL</vt:lpstr>
      <vt:lpstr>PowerPoint Presentation</vt:lpstr>
      <vt:lpstr>MODEL EVALUATION-ViT MODEL</vt:lpstr>
      <vt:lpstr>MODEL EVALUATION-ViT MODEL</vt:lpstr>
      <vt:lpstr>CNN Architecture</vt:lpstr>
      <vt:lpstr>MODEL EVALUATION-CNN MODEL</vt:lpstr>
      <vt:lpstr>MODEL EVALUATION-CNN MODEL</vt:lpstr>
      <vt:lpstr>MODEL EVALUATION-CNN MODEL</vt:lpstr>
      <vt:lpstr>MODEL EVALUATION-CNN MODEL</vt:lpstr>
      <vt:lpstr>TIMELINE</vt:lpstr>
      <vt:lpstr>MODEL COMPARISION: CNN, VIT MODEL, &amp; RESEARCH</vt:lpstr>
      <vt:lpstr>CONCLUSION</vt:lpstr>
      <vt:lpstr>FUTURE WORK</vt:lpstr>
      <vt:lpstr>REFERENCES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Microsoft Office User</dc:creator>
  <cp:lastModifiedBy>kartavya mandora</cp:lastModifiedBy>
  <cp:revision>8</cp:revision>
  <dcterms:created xsi:type="dcterms:W3CDTF">2025-11-23T21:10:41Z</dcterms:created>
  <dcterms:modified xsi:type="dcterms:W3CDTF">2025-12-07T23:08:14Z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2025-11-08T00:00:00Z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2025-11-23T00:00:00Z</vt:filetime>
  </property>
  <property fmtid="{D5CDD505-2E9C-101B-9397-08002B2CF9AE}" pid="5" name="Producer">
    <vt:lpwstr>Microsoft® PowerPoint® for Microsoft 365</vt:lpwstr>
  </property>
</Properties>
</file>